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3"/>
    <p:sldId id="277" r:id="rId4"/>
    <p:sldId id="275" r:id="rId6"/>
    <p:sldId id="267" r:id="rId7"/>
    <p:sldId id="286" r:id="rId8"/>
    <p:sldId id="288" r:id="rId9"/>
    <p:sldId id="348" r:id="rId10"/>
    <p:sldId id="295" r:id="rId11"/>
    <p:sldId id="296" r:id="rId12"/>
    <p:sldId id="298" r:id="rId13"/>
    <p:sldId id="297" r:id="rId14"/>
    <p:sldId id="299" r:id="rId15"/>
    <p:sldId id="308" r:id="rId16"/>
    <p:sldId id="309" r:id="rId17"/>
    <p:sldId id="311" r:id="rId18"/>
    <p:sldId id="310" r:id="rId19"/>
    <p:sldId id="312" r:id="rId20"/>
    <p:sldId id="313" r:id="rId21"/>
    <p:sldId id="316" r:id="rId22"/>
    <p:sldId id="349" r:id="rId23"/>
    <p:sldId id="351" r:id="rId24"/>
    <p:sldId id="364" r:id="rId25"/>
    <p:sldId id="353" r:id="rId26"/>
    <p:sldId id="429" r:id="rId27"/>
    <p:sldId id="356" r:id="rId28"/>
    <p:sldId id="357" r:id="rId29"/>
    <p:sldId id="432" r:id="rId30"/>
    <p:sldId id="433" r:id="rId31"/>
    <p:sldId id="360" r:id="rId32"/>
    <p:sldId id="361" r:id="rId33"/>
    <p:sldId id="365" r:id="rId34"/>
    <p:sldId id="362" r:id="rId35"/>
    <p:sldId id="366" r:id="rId36"/>
    <p:sldId id="367" r:id="rId37"/>
    <p:sldId id="368" r:id="rId38"/>
    <p:sldId id="369" r:id="rId39"/>
    <p:sldId id="370" r:id="rId40"/>
    <p:sldId id="371" r:id="rId41"/>
    <p:sldId id="373" r:id="rId42"/>
    <p:sldId id="442" r:id="rId43"/>
    <p:sldId id="374" r:id="rId44"/>
    <p:sldId id="375" r:id="rId45"/>
    <p:sldId id="376" r:id="rId46"/>
    <p:sldId id="438" r:id="rId47"/>
    <p:sldId id="378" r:id="rId48"/>
    <p:sldId id="379" r:id="rId49"/>
    <p:sldId id="389" r:id="rId50"/>
    <p:sldId id="390" r:id="rId51"/>
    <p:sldId id="391" r:id="rId52"/>
    <p:sldId id="392" r:id="rId53"/>
    <p:sldId id="393" r:id="rId54"/>
    <p:sldId id="394" r:id="rId55"/>
    <p:sldId id="395" r:id="rId56"/>
    <p:sldId id="396" r:id="rId57"/>
    <p:sldId id="397" r:id="rId58"/>
    <p:sldId id="405" r:id="rId59"/>
    <p:sldId id="406" r:id="rId60"/>
    <p:sldId id="410" r:id="rId61"/>
    <p:sldId id="407" r:id="rId62"/>
    <p:sldId id="408" r:id="rId63"/>
    <p:sldId id="422" r:id="rId64"/>
    <p:sldId id="423" r:id="rId65"/>
    <p:sldId id="424" r:id="rId66"/>
    <p:sldId id="425" r:id="rId67"/>
    <p:sldId id="428" r:id="rId68"/>
    <p:sldId id="426" r:id="rId69"/>
    <p:sldId id="427" r:id="rId7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00FF"/>
    <a:srgbClr val="E74C2E"/>
    <a:srgbClr val="009999"/>
    <a:srgbClr val="CC6600"/>
    <a:srgbClr val="FF9933"/>
    <a:srgbClr val="FF66CC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93" autoAdjust="0"/>
    <p:restoredTop sz="94660"/>
  </p:normalViewPr>
  <p:slideViewPr>
    <p:cSldViewPr snapToGrid="0">
      <p:cViewPr>
        <p:scale>
          <a:sx n="70" d="100"/>
          <a:sy n="70" d="100"/>
        </p:scale>
        <p:origin x="-1098" y="-4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3" Type="http://schemas.openxmlformats.org/officeDocument/2006/relationships/tableStyles" Target="tableStyles.xml"/><Relationship Id="rId72" Type="http://schemas.openxmlformats.org/officeDocument/2006/relationships/viewProps" Target="viewProps.xml"/><Relationship Id="rId71" Type="http://schemas.openxmlformats.org/officeDocument/2006/relationships/presProps" Target="presProps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9B9E9B5-7C29-47DC-AFC4-B6CC3EDD280E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E4E3789-F9C3-43B4-9EC8-1D5D93115D6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066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A3F9E51-0845-4964-BCF6-D40E6C70C821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6FC5F-282D-445B-9A14-666B3BBAB08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FD1AC0-C6BD-4BF1-8D06-DDA4BA7C219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ECF83-1013-4519-B59D-1730F8AB625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1E7E0-E05D-4CF6-BEDC-87BA414BCA8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4D1061-ECC4-4E2F-8CB9-04B2434D8B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4D421-E039-4550-9D90-9FDB7A43D53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66514-2066-48C0-A5D4-B69FD0F98F4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4FDD5-BD3B-4BE0-A0BD-C7327515145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B6BF4-B6C4-490D-A227-76BC49418C3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8C7EA8-FC6C-4DAA-BAC9-13411936CA6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E2D48A-DCFA-4A15-888F-D2CDA92AB6F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9F5FE-8AC5-4D04-9126-B1B425E9C9B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E4232-DF5A-4126-9EF1-22A0B3EBBAF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9D652-247B-4AFB-9EF7-8E1CF52EF26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D55306-BE17-4903-84F2-88A83231DEF4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9C9F3-18AA-4874-9CAF-0E66004CC97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23ABF7-9599-44D1-9561-F894AD949BC5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0AA95-8CC8-431A-9AE6-F55F00BC608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99185-4D85-4CA1-A582-3D524BCCB3E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44137-5900-4896-A19D-BDCB3BC1F6E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EE6F3-B13A-434D-9182-1301859AD2D9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7C38B-EA9A-4280-B46F-B1611A340D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8E069B4-BC9C-4D7D-8430-C09C97CA164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6E95A9-63AC-4E43-91D4-2926DAAAF90B}" type="slidenum">
              <a:rPr lang="zh-CN" altLang="en-US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F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6445250"/>
            <a:ext cx="12192000" cy="419100"/>
          </a:xfrm>
          <a:prstGeom prst="rect">
            <a:avLst/>
          </a:prstGeom>
          <a:solidFill>
            <a:srgbClr val="E74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0" y="6445250"/>
            <a:ext cx="1062038" cy="419100"/>
          </a:xfrm>
          <a:prstGeom prst="rect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emf"/><Relationship Id="rId1" Type="http://schemas.openxmlformats.org/officeDocument/2006/relationships/image" Target="../media/image4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5.emf"/><Relationship Id="rId1" Type="http://schemas.openxmlformats.org/officeDocument/2006/relationships/image" Target="../media/image6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6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内容占位符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80683" y="2675965"/>
            <a:ext cx="12353365" cy="4270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8" name="直接连接符 17"/>
          <p:cNvCxnSpPr/>
          <p:nvPr/>
        </p:nvCxnSpPr>
        <p:spPr>
          <a:xfrm>
            <a:off x="4776788" y="4632325"/>
            <a:ext cx="2622550" cy="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1479550" y="1468438"/>
            <a:ext cx="9372600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E74C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浙江省现代农业发展“十三五”规划</a:t>
            </a:r>
            <a:endParaRPr lang="en-US" altLang="zh-CN" sz="4400" b="1" dirty="0">
              <a:solidFill>
                <a:srgbClr val="E74C2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22"/>
          <p:cNvSpPr txBox="1"/>
          <p:nvPr/>
        </p:nvSpPr>
        <p:spPr>
          <a:xfrm>
            <a:off x="3514725" y="2657475"/>
            <a:ext cx="5037138" cy="1014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spc="-150" dirty="0" smtClean="0">
                <a:solidFill>
                  <a:srgbClr val="E74C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起草与解读</a:t>
            </a:r>
            <a:endParaRPr lang="zh-CN" altLang="en-US" sz="6000" b="1" spc="-150" dirty="0">
              <a:solidFill>
                <a:srgbClr val="E74C2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45" name="椭圆 44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右箭头 63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2291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66" name="椭圆 6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右箭头 70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2292" name="组合 3"/>
          <p:cNvGrpSpPr/>
          <p:nvPr/>
        </p:nvGrpSpPr>
        <p:grpSpPr bwMode="auto">
          <a:xfrm>
            <a:off x="0" y="619125"/>
            <a:ext cx="3370263" cy="493713"/>
            <a:chOff x="0" y="619738"/>
            <a:chExt cx="3370216" cy="493479"/>
          </a:xfrm>
        </p:grpSpPr>
        <p:grpSp>
          <p:nvGrpSpPr>
            <p:cNvPr id="5" name="组合 71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84" name="矩形 83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5" name="直角三角形 84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2301" name="文本框 85"/>
            <p:cNvSpPr txBox="1">
              <a:spLocks noChangeArrowheads="1"/>
            </p:cNvSpPr>
            <p:nvPr/>
          </p:nvSpPr>
          <p:spPr bwMode="auto">
            <a:xfrm>
              <a:off x="232009" y="638841"/>
              <a:ext cx="2797752" cy="461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（二）面临挑战</a:t>
              </a:r>
              <a:endPara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293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08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94" name="矩形 7"/>
          <p:cNvSpPr>
            <a:spLocks noChangeArrowheads="1"/>
          </p:cNvSpPr>
          <p:nvPr/>
        </p:nvSpPr>
        <p:spPr bwMode="auto">
          <a:xfrm>
            <a:off x="1117600" y="1555750"/>
            <a:ext cx="5724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结构矛盾仍然存在，保供保安全任务加重</a:t>
            </a:r>
            <a:endParaRPr lang="zh-CN" altLang="en-US" sz="24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95" name="矩形 8"/>
          <p:cNvSpPr>
            <a:spLocks noChangeArrowheads="1"/>
          </p:cNvSpPr>
          <p:nvPr/>
        </p:nvSpPr>
        <p:spPr bwMode="auto">
          <a:xfrm>
            <a:off x="1117600" y="2038350"/>
            <a:ext cx="9359900" cy="144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供给侧品种和品质结构难以满足消费升级需求</a:t>
            </a:r>
            <a:endParaRPr lang="en-US" altLang="zh-CN" b="1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粮食生产面临国内去库存压力</a:t>
            </a:r>
            <a:endParaRPr lang="en-US" altLang="zh-CN" b="1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农产品安全监管体系上强下弱，有效手段缺乏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96" name="矩形 12"/>
          <p:cNvSpPr>
            <a:spLocks noChangeArrowheads="1"/>
          </p:cNvSpPr>
          <p:nvPr/>
        </p:nvSpPr>
        <p:spPr bwMode="auto">
          <a:xfrm>
            <a:off x="1117600" y="3805238"/>
            <a:ext cx="5724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要素制约加大，市场竞争力面临下降压力</a:t>
            </a:r>
            <a:endParaRPr lang="zh-CN" altLang="en-US" sz="24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97" name="矩形 9"/>
          <p:cNvSpPr>
            <a:spLocks noChangeArrowheads="1"/>
          </p:cNvSpPr>
          <p:nvPr/>
        </p:nvSpPr>
        <p:spPr bwMode="auto">
          <a:xfrm>
            <a:off x="1117600" y="4233863"/>
            <a:ext cx="9359900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农村空心化、农民老龄化日益突出， “谁来种地”成为难题</a:t>
            </a:r>
            <a:endParaRPr lang="en-US" altLang="zh-CN" b="1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“两块天花板”：价格、补贴封顶</a:t>
            </a:r>
            <a:endParaRPr lang="en-US" altLang="zh-CN" b="1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“一块地板”：成本抬升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673100" y="1577975"/>
            <a:ext cx="438150" cy="438150"/>
          </a:xfrm>
          <a:prstGeom prst="ellipse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椭圆 26"/>
          <p:cNvSpPr/>
          <p:nvPr/>
        </p:nvSpPr>
        <p:spPr bwMode="auto">
          <a:xfrm>
            <a:off x="690563" y="3816350"/>
            <a:ext cx="438150" cy="438150"/>
          </a:xfrm>
          <a:prstGeom prst="ellipse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45" name="椭圆 44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右箭头 63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3315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66" name="椭圆 6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右箭头 70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3316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09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17" name="矩形 7"/>
          <p:cNvSpPr>
            <a:spLocks noChangeArrowheads="1"/>
          </p:cNvSpPr>
          <p:nvPr/>
        </p:nvSpPr>
        <p:spPr bwMode="auto">
          <a:xfrm>
            <a:off x="1117600" y="1635125"/>
            <a:ext cx="5724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资源环境压力增加，发展空间进一步压缩</a:t>
            </a:r>
            <a:endParaRPr lang="zh-CN" altLang="en-US" sz="24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18" name="矩形 8"/>
          <p:cNvSpPr>
            <a:spLocks noChangeArrowheads="1"/>
          </p:cNvSpPr>
          <p:nvPr/>
        </p:nvSpPr>
        <p:spPr bwMode="auto">
          <a:xfrm>
            <a:off x="1117600" y="2132013"/>
            <a:ext cx="1015523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自然资源紧缺并呈刚性减少。随着生态文明建设、环境治理力度加大，资源与环境发展容量将进一步收紧，农业转型升级特别是畜牧业结构调整面临巨大倒逼压力，空间不断收缩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19" name="矩形 12"/>
          <p:cNvSpPr>
            <a:spLocks noChangeArrowheads="1"/>
          </p:cNvSpPr>
          <p:nvPr/>
        </p:nvSpPr>
        <p:spPr bwMode="auto">
          <a:xfrm>
            <a:off x="1117600" y="3443288"/>
            <a:ext cx="66484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体制机制改革有待破解，农业内生发展动力不足</a:t>
            </a:r>
            <a:endParaRPr lang="zh-CN" altLang="en-US" sz="24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20" name="矩形 9"/>
          <p:cNvSpPr>
            <a:spLocks noChangeArrowheads="1"/>
          </p:cNvSpPr>
          <p:nvPr/>
        </p:nvSpPr>
        <p:spPr bwMode="auto">
          <a:xfrm>
            <a:off x="1117600" y="3902075"/>
            <a:ext cx="10248900" cy="20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12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 农业农村改革进入“深水区”难度加大，但农业仍有系列复杂难题和瓶颈待解，耕地保护缺乏刚性法律手段，“非农化”、“非粮化”现象明显，设施农业、休闲观光农业用地难落实</a:t>
            </a:r>
            <a:endParaRPr lang="en-US" altLang="zh-CN" b="1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spcBef>
                <a:spcPts val="12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基层农技队伍不稳定，农业融资难、融资贵及保险弱</a:t>
            </a:r>
            <a:endParaRPr lang="en-US" altLang="zh-CN" b="1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spcBef>
                <a:spcPts val="12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土地流转总体趋缓，短期化、不稳定，农民专业合作社数量虽多但层次不高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椭圆 74"/>
          <p:cNvSpPr/>
          <p:nvPr/>
        </p:nvSpPr>
        <p:spPr bwMode="auto">
          <a:xfrm>
            <a:off x="690563" y="3454400"/>
            <a:ext cx="438150" cy="438150"/>
          </a:xfrm>
          <a:prstGeom prst="ellipse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椭圆 75"/>
          <p:cNvSpPr/>
          <p:nvPr/>
        </p:nvSpPr>
        <p:spPr bwMode="auto">
          <a:xfrm>
            <a:off x="674688" y="1655763"/>
            <a:ext cx="438150" cy="438150"/>
          </a:xfrm>
          <a:prstGeom prst="ellipse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323" name="组合 3"/>
          <p:cNvGrpSpPr/>
          <p:nvPr/>
        </p:nvGrpSpPr>
        <p:grpSpPr bwMode="auto">
          <a:xfrm>
            <a:off x="0" y="619125"/>
            <a:ext cx="3370263" cy="493713"/>
            <a:chOff x="0" y="619738"/>
            <a:chExt cx="3370216" cy="493479"/>
          </a:xfrm>
        </p:grpSpPr>
        <p:grpSp>
          <p:nvGrpSpPr>
            <p:cNvPr id="5" name="组合 71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23" name="矩形 22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4" name="直角三角形 23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3325" name="文本框 85"/>
            <p:cNvSpPr txBox="1">
              <a:spLocks noChangeArrowheads="1"/>
            </p:cNvSpPr>
            <p:nvPr/>
          </p:nvSpPr>
          <p:spPr bwMode="auto">
            <a:xfrm>
              <a:off x="232009" y="638841"/>
              <a:ext cx="2797752" cy="461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（二）面临挑战</a:t>
              </a:r>
              <a:endPara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35488" y="2236788"/>
            <a:ext cx="7110412" cy="23082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指导思想和发展目标</a:t>
            </a:r>
            <a:endParaRPr lang="en-US" altLang="zh-CN" sz="6000" b="1" dirty="0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指导思想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发展原则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发展目标 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39" name="TextBox 4"/>
          <p:cNvSpPr txBox="1">
            <a:spLocks noChangeArrowheads="1"/>
          </p:cNvSpPr>
          <p:nvPr/>
        </p:nvSpPr>
        <p:spPr bwMode="auto">
          <a:xfrm>
            <a:off x="1897063" y="1728788"/>
            <a:ext cx="2654300" cy="275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7300">
                <a:solidFill>
                  <a:srgbClr val="E74C2E"/>
                </a:solidFill>
                <a:latin typeface="Latha" pitchFamily="34" charset="0"/>
              </a:rPr>
              <a:t>[</a:t>
            </a:r>
            <a:r>
              <a:rPr lang="en-US" altLang="zh-CN" sz="17300">
                <a:solidFill>
                  <a:srgbClr val="E74C2E"/>
                </a:solidFill>
                <a:latin typeface="FrankRuehl" pitchFamily="34" charset="-79"/>
                <a:cs typeface="FrankRuehl" pitchFamily="34" charset="-79"/>
              </a:rPr>
              <a:t>3</a:t>
            </a:r>
            <a:r>
              <a:rPr lang="en-US" altLang="zh-CN" sz="17300">
                <a:solidFill>
                  <a:srgbClr val="E74C2E"/>
                </a:solidFill>
                <a:latin typeface="Latha" pitchFamily="34" charset="0"/>
              </a:rPr>
              <a:t>]</a:t>
            </a:r>
            <a:endParaRPr lang="zh-CN" altLang="en-US" sz="17300">
              <a:solidFill>
                <a:srgbClr val="E74C2E"/>
              </a:solidFill>
              <a:latin typeface="Latha" pitchFamily="34" charset="0"/>
            </a:endParaRPr>
          </a:p>
        </p:txBody>
      </p:sp>
      <p:grpSp>
        <p:nvGrpSpPr>
          <p:cNvPr id="14340" name="组合 34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7" name="椭圆 6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右箭头 7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4341" name="组合 42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10" name="椭圆 9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右箭头 10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4342" name="文本框 45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3"/>
          <p:cNvGrpSpPr/>
          <p:nvPr/>
        </p:nvGrpSpPr>
        <p:grpSpPr bwMode="auto">
          <a:xfrm>
            <a:off x="0" y="619125"/>
            <a:ext cx="3370263" cy="493713"/>
            <a:chOff x="0" y="619738"/>
            <a:chExt cx="3370216" cy="493479"/>
          </a:xfrm>
        </p:grpSpPr>
        <p:grpSp>
          <p:nvGrpSpPr>
            <p:cNvPr id="3" name="组合 37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39" name="矩形 38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0" name="直角三角形 39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5372" name="文本框 40"/>
            <p:cNvSpPr txBox="1">
              <a:spLocks noChangeArrowheads="1"/>
            </p:cNvSpPr>
            <p:nvPr/>
          </p:nvSpPr>
          <p:spPr bwMode="auto">
            <a:xfrm>
              <a:off x="177419" y="638841"/>
              <a:ext cx="2838694" cy="461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（一）指导思想</a:t>
              </a:r>
              <a:endPara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363" name="组合 34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36" name="椭圆 3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2" name="右箭头 41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5364" name="组合 42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44" name="椭圆 43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5" name="右箭头 44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5365" name="文本框 45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内容占位符 4"/>
          <p:cNvSpPr txBox="1"/>
          <p:nvPr/>
        </p:nvSpPr>
        <p:spPr bwMode="auto">
          <a:xfrm>
            <a:off x="803275" y="1368425"/>
            <a:ext cx="10764838" cy="306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90000"/>
              </a:lnSpc>
              <a:spcBef>
                <a:spcPts val="1000"/>
              </a:spcBef>
              <a:buFont typeface="Wingdings 2" pitchFamily="18" charset="2"/>
              <a:buNone/>
              <a:defRPr/>
            </a:pPr>
            <a:endParaRPr lang="en-US" sz="2600" b="1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  <a:spcBef>
                <a:spcPts val="1000"/>
              </a:spcBef>
              <a:defRPr/>
            </a:pPr>
            <a:r>
              <a:rPr lang="zh-CN" altLang="en-US" sz="2600" b="1" dirty="0">
                <a:latin typeface="微软雅黑" pitchFamily="34" charset="-122"/>
                <a:ea typeface="微软雅黑" pitchFamily="34" charset="-122"/>
              </a:rPr>
              <a:t>       深入贯彻党的十八届五中全会和省委十三届八次全会精神，以五大发展理念为</a:t>
            </a:r>
            <a:r>
              <a:rPr lang="zh-CN" altLang="en-US" sz="3200" b="1" dirty="0">
                <a:solidFill>
                  <a:srgbClr val="E74C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引领</a:t>
            </a:r>
            <a:r>
              <a:rPr lang="zh-CN" altLang="en-US" sz="2600" b="1" dirty="0">
                <a:latin typeface="微软雅黑" pitchFamily="34" charset="-122"/>
                <a:ea typeface="微软雅黑" pitchFamily="34" charset="-122"/>
              </a:rPr>
              <a:t>，“八八战略”为</a:t>
            </a:r>
            <a:r>
              <a:rPr lang="zh-CN" altLang="en-US" sz="3200" b="1" dirty="0">
                <a:solidFill>
                  <a:srgbClr val="E74C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总纲</a:t>
            </a:r>
            <a:r>
              <a:rPr lang="zh-CN" altLang="en-US" sz="2600" b="1" dirty="0">
                <a:latin typeface="微软雅黑" pitchFamily="34" charset="-122"/>
                <a:ea typeface="微软雅黑" pitchFamily="34" charset="-122"/>
              </a:rPr>
              <a:t>，以提高发展质量和效益为</a:t>
            </a:r>
            <a:r>
              <a:rPr lang="zh-CN" altLang="en-US" sz="3200" b="1" dirty="0">
                <a:solidFill>
                  <a:srgbClr val="E74C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中心</a:t>
            </a:r>
            <a:r>
              <a:rPr lang="zh-CN" altLang="en-US" sz="2600" b="1" dirty="0">
                <a:latin typeface="微软雅黑" pitchFamily="34" charset="-122"/>
                <a:ea typeface="微软雅黑" pitchFamily="34" charset="-122"/>
              </a:rPr>
              <a:t>，着力推进农业发展方式转变，推进农业供给侧结构性改革，推进农业生态环境建设，推进农民持续较快增收，努力建成高效生态、特色精品、绿色安全的</a:t>
            </a:r>
            <a:r>
              <a:rPr lang="zh-CN" altLang="en-US" sz="3200" b="1" dirty="0">
                <a:solidFill>
                  <a:srgbClr val="E74C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高质量</a:t>
            </a:r>
            <a:r>
              <a:rPr lang="zh-CN" altLang="en-US" sz="2600" b="1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3200" b="1" dirty="0">
                <a:solidFill>
                  <a:srgbClr val="E74C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高水平</a:t>
            </a:r>
            <a:r>
              <a:rPr lang="zh-CN" altLang="en-US" sz="2600" b="1" dirty="0">
                <a:latin typeface="微软雅黑" pitchFamily="34" charset="-122"/>
                <a:ea typeface="微软雅黑" pitchFamily="34" charset="-122"/>
              </a:rPr>
              <a:t>现代农业强省（简称“</a:t>
            </a:r>
            <a:r>
              <a:rPr lang="zh-CN" altLang="en-US" sz="3200" b="1" dirty="0">
                <a:solidFill>
                  <a:srgbClr val="E74C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双高</a:t>
            </a:r>
            <a:r>
              <a:rPr lang="zh-CN" altLang="en-US" sz="2600" b="1" dirty="0">
                <a:latin typeface="微软雅黑" pitchFamily="34" charset="-122"/>
                <a:ea typeface="微软雅黑" pitchFamily="34" charset="-122"/>
              </a:rPr>
              <a:t>”农业强省）</a:t>
            </a:r>
            <a:endParaRPr lang="en-US" sz="2600" b="1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Bef>
                <a:spcPts val="1000"/>
              </a:spcBef>
              <a:buFont typeface="Wingdings 2" pitchFamily="18" charset="2"/>
              <a:buNone/>
              <a:defRPr/>
            </a:pPr>
            <a:endParaRPr 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439863" y="1838325"/>
            <a:ext cx="323850" cy="323850"/>
          </a:xfrm>
          <a:prstGeom prst="rect">
            <a:avLst/>
          </a:prstGeom>
          <a:noFill/>
          <a:ln w="38100">
            <a:solidFill>
              <a:srgbClr val="E74C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20" name="Picture 2" descr="C:\Users\Administrator\Desktop\对勾.png"/>
          <p:cNvPicPr>
            <a:picLocks noChangeAspect="1" noChangeArrowheads="1"/>
          </p:cNvPicPr>
          <p:nvPr/>
        </p:nvPicPr>
        <p:blipFill>
          <a:blip r:embed="rId1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425254" y="1790168"/>
            <a:ext cx="438012" cy="37102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388" name="组合 3"/>
          <p:cNvGrpSpPr/>
          <p:nvPr/>
        </p:nvGrpSpPr>
        <p:grpSpPr bwMode="auto">
          <a:xfrm>
            <a:off x="0" y="619125"/>
            <a:ext cx="3370263" cy="493713"/>
            <a:chOff x="0" y="619738"/>
            <a:chExt cx="3370216" cy="493479"/>
          </a:xfrm>
        </p:grpSpPr>
        <p:grpSp>
          <p:nvGrpSpPr>
            <p:cNvPr id="3" name="组合 37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39" name="矩形 38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0" name="直角三角形 39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6415" name="文本框 40"/>
            <p:cNvSpPr txBox="1">
              <a:spLocks noChangeArrowheads="1"/>
            </p:cNvSpPr>
            <p:nvPr/>
          </p:nvSpPr>
          <p:spPr bwMode="auto">
            <a:xfrm>
              <a:off x="177418" y="638841"/>
              <a:ext cx="2906932" cy="461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（二）发展原则</a:t>
              </a:r>
              <a:endPara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389" name="组合 34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36" name="椭圆 3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2" name="右箭头 41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6390" name="组合 42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44" name="椭圆 43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5" name="右箭头 44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6391" name="文本框 45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800225" y="2160588"/>
            <a:ext cx="6659563" cy="0"/>
          </a:xfrm>
          <a:prstGeom prst="line">
            <a:avLst/>
          </a:prstGeom>
          <a:ln w="22225">
            <a:solidFill>
              <a:srgbClr val="E74C2E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3" name="TextBox 25"/>
          <p:cNvSpPr txBox="1">
            <a:spLocks noChangeArrowheads="1"/>
          </p:cNvSpPr>
          <p:nvPr/>
        </p:nvSpPr>
        <p:spPr bwMode="auto">
          <a:xfrm>
            <a:off x="2035364" y="1624013"/>
            <a:ext cx="48526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坚持改革强农，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着力创新发展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441450" y="2508250"/>
            <a:ext cx="325438" cy="325438"/>
          </a:xfrm>
          <a:prstGeom prst="rect">
            <a:avLst/>
          </a:prstGeom>
          <a:noFill/>
          <a:ln w="38100">
            <a:solidFill>
              <a:srgbClr val="E74C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8" name="Picture 2" descr="C:\Users\Administrator\Desktop\对勾.png"/>
          <p:cNvPicPr>
            <a:picLocks noChangeAspect="1" noChangeArrowheads="1"/>
          </p:cNvPicPr>
          <p:nvPr/>
        </p:nvPicPr>
        <p:blipFill>
          <a:blip r:embed="rId1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427526" y="2461192"/>
            <a:ext cx="438012" cy="3710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1" name="直接连接符 40"/>
          <p:cNvCxnSpPr/>
          <p:nvPr/>
        </p:nvCxnSpPr>
        <p:spPr>
          <a:xfrm>
            <a:off x="1801813" y="2832100"/>
            <a:ext cx="6661150" cy="0"/>
          </a:xfrm>
          <a:prstGeom prst="line">
            <a:avLst/>
          </a:prstGeom>
          <a:ln w="22225">
            <a:solidFill>
              <a:srgbClr val="E74C2E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7" name="TextBox 42"/>
          <p:cNvSpPr txBox="1">
            <a:spLocks noChangeArrowheads="1"/>
          </p:cNvSpPr>
          <p:nvPr/>
        </p:nvSpPr>
        <p:spPr bwMode="auto">
          <a:xfrm>
            <a:off x="2047270" y="2295525"/>
            <a:ext cx="48526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坚持统筹惠农，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着力协调发展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455738" y="3178175"/>
            <a:ext cx="323850" cy="323850"/>
          </a:xfrm>
          <a:prstGeom prst="rect">
            <a:avLst/>
          </a:prstGeom>
          <a:noFill/>
          <a:ln w="38100">
            <a:solidFill>
              <a:srgbClr val="E74C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7" name="Picture 2" descr="C:\Users\Administrator\Desktop\对勾.png"/>
          <p:cNvPicPr>
            <a:picLocks noChangeAspect="1" noChangeArrowheads="1"/>
          </p:cNvPicPr>
          <p:nvPr/>
        </p:nvPicPr>
        <p:blipFill>
          <a:blip r:embed="rId1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441174" y="3129944"/>
            <a:ext cx="438012" cy="3710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8" name="直接连接符 47"/>
          <p:cNvCxnSpPr/>
          <p:nvPr/>
        </p:nvCxnSpPr>
        <p:spPr>
          <a:xfrm>
            <a:off x="1816100" y="3500438"/>
            <a:ext cx="6659563" cy="0"/>
          </a:xfrm>
          <a:prstGeom prst="line">
            <a:avLst/>
          </a:prstGeom>
          <a:ln w="22225">
            <a:solidFill>
              <a:srgbClr val="E74C2E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01" name="TextBox 48"/>
          <p:cNvSpPr txBox="1">
            <a:spLocks noChangeArrowheads="1"/>
          </p:cNvSpPr>
          <p:nvPr/>
        </p:nvSpPr>
        <p:spPr bwMode="auto">
          <a:xfrm>
            <a:off x="2051050" y="2963863"/>
            <a:ext cx="4873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坚持生态立农，着力绿色发展</a:t>
            </a:r>
            <a:endParaRPr lang="zh-CN" altLang="en-US" sz="2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458913" y="3848100"/>
            <a:ext cx="323850" cy="325438"/>
          </a:xfrm>
          <a:prstGeom prst="rect">
            <a:avLst/>
          </a:prstGeom>
          <a:noFill/>
          <a:ln w="38100">
            <a:solidFill>
              <a:srgbClr val="E74C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51" name="Picture 2" descr="C:\Users\Administrator\Desktop\对勾.png"/>
          <p:cNvPicPr>
            <a:picLocks noChangeAspect="1" noChangeArrowheads="1"/>
          </p:cNvPicPr>
          <p:nvPr/>
        </p:nvPicPr>
        <p:blipFill>
          <a:blip r:embed="rId1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443446" y="3800968"/>
            <a:ext cx="438012" cy="3710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2" name="直接连接符 51"/>
          <p:cNvCxnSpPr/>
          <p:nvPr/>
        </p:nvCxnSpPr>
        <p:spPr>
          <a:xfrm>
            <a:off x="1817688" y="4171950"/>
            <a:ext cx="6661150" cy="0"/>
          </a:xfrm>
          <a:prstGeom prst="line">
            <a:avLst/>
          </a:prstGeom>
          <a:ln w="22225">
            <a:solidFill>
              <a:srgbClr val="E74C2E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05" name="TextBox 52"/>
          <p:cNvSpPr txBox="1">
            <a:spLocks noChangeArrowheads="1"/>
          </p:cNvSpPr>
          <p:nvPr/>
        </p:nvSpPr>
        <p:spPr bwMode="auto">
          <a:xfrm>
            <a:off x="2063145" y="3635375"/>
            <a:ext cx="48526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坚持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合作兴农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，着力开放发展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460500" y="4506913"/>
            <a:ext cx="323850" cy="323850"/>
          </a:xfrm>
          <a:prstGeom prst="rect">
            <a:avLst/>
          </a:prstGeom>
          <a:noFill/>
          <a:ln w="38100">
            <a:solidFill>
              <a:srgbClr val="E74C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55" name="Picture 2" descr="C:\Users\Administrator\Desktop\对勾.png"/>
          <p:cNvPicPr>
            <a:picLocks noChangeAspect="1" noChangeArrowheads="1"/>
          </p:cNvPicPr>
          <p:nvPr/>
        </p:nvPicPr>
        <p:blipFill>
          <a:blip r:embed="rId1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445718" y="4458344"/>
            <a:ext cx="438012" cy="3710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6" name="直接连接符 55"/>
          <p:cNvCxnSpPr/>
          <p:nvPr/>
        </p:nvCxnSpPr>
        <p:spPr>
          <a:xfrm>
            <a:off x="1820863" y="4829175"/>
            <a:ext cx="6659562" cy="0"/>
          </a:xfrm>
          <a:prstGeom prst="line">
            <a:avLst/>
          </a:prstGeom>
          <a:ln w="22225">
            <a:solidFill>
              <a:srgbClr val="E74C2E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09" name="TextBox 56"/>
          <p:cNvSpPr txBox="1">
            <a:spLocks noChangeArrowheads="1"/>
          </p:cNvSpPr>
          <p:nvPr/>
        </p:nvSpPr>
        <p:spPr bwMode="auto">
          <a:xfrm>
            <a:off x="2066320" y="4292600"/>
            <a:ext cx="48526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坚持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精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准扶农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，着力共享发展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3"/>
          <p:cNvGrpSpPr/>
          <p:nvPr/>
        </p:nvGrpSpPr>
        <p:grpSpPr bwMode="auto">
          <a:xfrm>
            <a:off x="0" y="619125"/>
            <a:ext cx="3370263" cy="493713"/>
            <a:chOff x="0" y="619738"/>
            <a:chExt cx="3370216" cy="493479"/>
          </a:xfrm>
        </p:grpSpPr>
        <p:grpSp>
          <p:nvGrpSpPr>
            <p:cNvPr id="3" name="组合 37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39" name="矩形 38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0" name="直角三角形 39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7420" name="文本框 40"/>
            <p:cNvSpPr txBox="1">
              <a:spLocks noChangeArrowheads="1"/>
            </p:cNvSpPr>
            <p:nvPr/>
          </p:nvSpPr>
          <p:spPr bwMode="auto">
            <a:xfrm>
              <a:off x="218361" y="638841"/>
              <a:ext cx="2797752" cy="461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（三）发展目标</a:t>
              </a:r>
              <a:endPara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411" name="组合 34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36" name="椭圆 3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2" name="右箭头 41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7412" name="组合 42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44" name="椭圆 43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5" name="右箭头 44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7413" name="文本框 45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13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内容占位符 4"/>
          <p:cNvSpPr txBox="1"/>
          <p:nvPr/>
        </p:nvSpPr>
        <p:spPr bwMode="auto">
          <a:xfrm>
            <a:off x="803275" y="1368425"/>
            <a:ext cx="10764838" cy="306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ts val="1000"/>
              </a:spcBef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“十三五”期间，力争在</a:t>
            </a:r>
            <a:r>
              <a:rPr lang="zh-CN" altLang="en-US" sz="2800" b="1">
                <a:solidFill>
                  <a:srgbClr val="E74C2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稳定粮食生产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800" b="1">
                <a:solidFill>
                  <a:srgbClr val="E74C2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新型主体培育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800" b="1">
                <a:solidFill>
                  <a:srgbClr val="E74C2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农业产业融合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800" b="1">
                <a:solidFill>
                  <a:srgbClr val="E74C2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农业“机器换人”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800" b="1">
                <a:solidFill>
                  <a:srgbClr val="E74C2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生态环境改善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800" b="1">
                <a:solidFill>
                  <a:srgbClr val="E74C2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智慧农业建设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800" b="1">
                <a:solidFill>
                  <a:srgbClr val="E74C2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体制机制创新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及</a:t>
            </a:r>
            <a:r>
              <a:rPr lang="zh-CN" altLang="en-US" sz="2800" b="1">
                <a:solidFill>
                  <a:srgbClr val="E74C2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提高农产品质量安全水平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等八个方面取得显著进展。到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2020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年，全省构建起更加健全的现代农业产业体系、生产体系、经营体系，全省农牧业增加值达到</a:t>
            </a:r>
            <a:r>
              <a:rPr lang="en-US" altLang="zh-CN" sz="2800" b="1">
                <a:solidFill>
                  <a:srgbClr val="E74C2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1370</a:t>
            </a:r>
            <a:r>
              <a:rPr lang="zh-CN" altLang="en-US" sz="2800" b="1">
                <a:solidFill>
                  <a:srgbClr val="E74C2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亿元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、年均增长</a:t>
            </a:r>
            <a:r>
              <a:rPr lang="en-US" altLang="zh-CN" sz="2800" b="1">
                <a:solidFill>
                  <a:srgbClr val="E74C2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1.5%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，农村居民人均可支配收入实现提前翻番达到</a:t>
            </a:r>
            <a:r>
              <a:rPr lang="en-US" altLang="zh-CN" sz="2800" b="1">
                <a:solidFill>
                  <a:srgbClr val="E74C2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31000</a:t>
            </a:r>
            <a:r>
              <a:rPr lang="zh-CN" altLang="en-US" sz="2800" b="1">
                <a:solidFill>
                  <a:srgbClr val="E74C2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元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、年均增长</a:t>
            </a:r>
            <a:r>
              <a:rPr lang="en-US" altLang="zh-CN" sz="2800" b="1">
                <a:solidFill>
                  <a:srgbClr val="E74C2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8%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，农业科技贡献率达到</a:t>
            </a:r>
            <a:r>
              <a:rPr lang="en-US" altLang="zh-CN" sz="2800" b="1">
                <a:solidFill>
                  <a:srgbClr val="E74C2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65%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以上，确保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农业现代化建设</a:t>
            </a:r>
            <a:r>
              <a:rPr lang="zh-CN" altLang="en-US" sz="2800" b="1">
                <a:solidFill>
                  <a:srgbClr val="E74C2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继续走在全国前列</a:t>
            </a:r>
            <a:endParaRPr lang="zh-CN" altLang="en-US" sz="2800" b="1">
              <a:solidFill>
                <a:srgbClr val="E74C2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45" name="椭圆 44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右箭头 63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8435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66" name="椭圆 6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右箭头 70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8436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14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37" name="矩形 7"/>
          <p:cNvSpPr>
            <a:spLocks noChangeArrowheads="1"/>
          </p:cNvSpPr>
          <p:nvPr/>
        </p:nvSpPr>
        <p:spPr bwMode="auto">
          <a:xfrm>
            <a:off x="1117600" y="1555750"/>
            <a:ext cx="41862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农业综合生产能力迈上新台阶</a:t>
            </a:r>
            <a:endParaRPr lang="zh-CN" altLang="en-US" sz="24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38" name="矩形 8"/>
          <p:cNvSpPr>
            <a:spLocks noChangeArrowheads="1"/>
          </p:cNvSpPr>
          <p:nvPr/>
        </p:nvSpPr>
        <p:spPr bwMode="auto">
          <a:xfrm>
            <a:off x="1117600" y="2038350"/>
            <a:ext cx="10591800" cy="95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全面完成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800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万亩功能区建设，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300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亿斤粮食产能得到有效保障</a:t>
            </a:r>
            <a:endParaRPr lang="en-US" altLang="zh-CN" b="1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粮食和畜牧业总量保持基本稳定，主要农产品质量和效益显著提升，市场供给能力增强结构优化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39" name="矩形 12"/>
          <p:cNvSpPr>
            <a:spLocks noChangeArrowheads="1"/>
          </p:cNvSpPr>
          <p:nvPr/>
        </p:nvSpPr>
        <p:spPr bwMode="auto">
          <a:xfrm>
            <a:off x="1117600" y="3382963"/>
            <a:ext cx="35702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农业产业升级形成新格局</a:t>
            </a:r>
            <a:endParaRPr lang="zh-CN" altLang="en-US" sz="24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0" name="矩形 9"/>
          <p:cNvSpPr>
            <a:spLocks noChangeArrowheads="1"/>
          </p:cNvSpPr>
          <p:nvPr/>
        </p:nvSpPr>
        <p:spPr bwMode="auto">
          <a:xfrm>
            <a:off x="1117600" y="3811588"/>
            <a:ext cx="10264775" cy="141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全面完成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个集聚区、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个特色农业强镇、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1000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个美丽牧场建设</a:t>
            </a:r>
            <a:endParaRPr lang="en-US" altLang="zh-CN" b="1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全省新型农业主体突破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万家，土地流转面积突破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1000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万亩，由新型农业主体主导、以适度规模经营为主的农业生产经营格局基本形成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673100" y="1577975"/>
            <a:ext cx="438150" cy="438150"/>
          </a:xfrm>
          <a:prstGeom prst="ellipse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椭圆 26"/>
          <p:cNvSpPr/>
          <p:nvPr/>
        </p:nvSpPr>
        <p:spPr bwMode="auto">
          <a:xfrm>
            <a:off x="690563" y="3392488"/>
            <a:ext cx="438150" cy="438150"/>
          </a:xfrm>
          <a:prstGeom prst="ellipse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443" name="组合 3"/>
          <p:cNvGrpSpPr/>
          <p:nvPr/>
        </p:nvGrpSpPr>
        <p:grpSpPr bwMode="auto">
          <a:xfrm>
            <a:off x="0" y="619125"/>
            <a:ext cx="3370263" cy="493713"/>
            <a:chOff x="0" y="619738"/>
            <a:chExt cx="3370216" cy="493479"/>
          </a:xfrm>
        </p:grpSpPr>
        <p:grpSp>
          <p:nvGrpSpPr>
            <p:cNvPr id="5" name="组合 37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23" name="矩形 22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4" name="直角三角形 23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8445" name="文本框 40"/>
            <p:cNvSpPr txBox="1">
              <a:spLocks noChangeArrowheads="1"/>
            </p:cNvSpPr>
            <p:nvPr/>
          </p:nvSpPr>
          <p:spPr bwMode="auto">
            <a:xfrm>
              <a:off x="218361" y="638841"/>
              <a:ext cx="2797752" cy="461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（三）发展目标</a:t>
              </a:r>
              <a:endPara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45" name="椭圆 44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右箭头 63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9459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66" name="椭圆 6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右箭头 70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9460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1" name="矩形 7"/>
          <p:cNvSpPr>
            <a:spLocks noChangeArrowheads="1"/>
          </p:cNvSpPr>
          <p:nvPr/>
        </p:nvSpPr>
        <p:spPr bwMode="auto">
          <a:xfrm>
            <a:off x="1117600" y="2716213"/>
            <a:ext cx="35702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农业绿色发展得到新提升</a:t>
            </a:r>
            <a:endParaRPr lang="zh-CN" altLang="en-US" sz="24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2" name="矩形 8"/>
          <p:cNvSpPr>
            <a:spLocks noChangeArrowheads="1"/>
          </p:cNvSpPr>
          <p:nvPr/>
        </p:nvSpPr>
        <p:spPr bwMode="auto">
          <a:xfrm>
            <a:off x="1117600" y="3198813"/>
            <a:ext cx="10455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全面完成全国生态循环农业试点省和农产品质量安全示范省创建，实现“一控两减四基本”目标，畜禽养殖场粪便资源化、秸秆利用率和农作物统防统治率达到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98%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90%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40%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，病死动物实现无害化处置，农产品质量抽检合格率保持在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98%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以上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3" name="矩形 12"/>
          <p:cNvSpPr>
            <a:spLocks noChangeArrowheads="1"/>
          </p:cNvSpPr>
          <p:nvPr/>
        </p:nvSpPr>
        <p:spPr bwMode="auto">
          <a:xfrm>
            <a:off x="1117600" y="4733925"/>
            <a:ext cx="35702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农业产业融合取得新突破</a:t>
            </a:r>
            <a:endParaRPr lang="zh-CN" altLang="en-US" sz="24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4" name="矩形 9"/>
          <p:cNvSpPr>
            <a:spLocks noChangeArrowheads="1"/>
          </p:cNvSpPr>
          <p:nvPr/>
        </p:nvSpPr>
        <p:spPr bwMode="auto">
          <a:xfrm>
            <a:off x="1117600" y="5162550"/>
            <a:ext cx="1090612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农业结构进一步优化，一二三产融合发展，农业和乡村旅游业深度结合</a:t>
            </a:r>
            <a:endParaRPr lang="en-US" altLang="zh-CN" b="1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建成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50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条示范性农业全产业链，农产品电子商务交易额突破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1000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亿元，休闲观光农业产值突破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500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亿元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673100" y="2736850"/>
            <a:ext cx="438150" cy="438150"/>
          </a:xfrm>
          <a:prstGeom prst="ellipse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椭圆 26"/>
          <p:cNvSpPr/>
          <p:nvPr/>
        </p:nvSpPr>
        <p:spPr bwMode="auto">
          <a:xfrm>
            <a:off x="690563" y="4745038"/>
            <a:ext cx="438150" cy="438150"/>
          </a:xfrm>
          <a:prstGeom prst="ellipse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7" name="矩形 7"/>
          <p:cNvSpPr>
            <a:spLocks noChangeArrowheads="1"/>
          </p:cNvSpPr>
          <p:nvPr/>
        </p:nvSpPr>
        <p:spPr bwMode="auto">
          <a:xfrm>
            <a:off x="1120775" y="1462088"/>
            <a:ext cx="35702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农业物质装备获得新改善</a:t>
            </a:r>
            <a:endParaRPr lang="zh-CN" altLang="en-US" sz="24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8" name="矩形 8"/>
          <p:cNvSpPr>
            <a:spLocks noChangeArrowheads="1"/>
          </p:cNvSpPr>
          <p:nvPr/>
        </p:nvSpPr>
        <p:spPr bwMode="auto">
          <a:xfrm>
            <a:off x="1120775" y="1944688"/>
            <a:ext cx="1059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一等田比重达到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70%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，设施农业面积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400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万亩，新增农机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50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万台（套）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674688" y="1484313"/>
            <a:ext cx="438150" cy="438150"/>
          </a:xfrm>
          <a:prstGeom prst="ellipse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470" name="组合 3"/>
          <p:cNvGrpSpPr/>
          <p:nvPr/>
        </p:nvGrpSpPr>
        <p:grpSpPr bwMode="auto">
          <a:xfrm>
            <a:off x="0" y="619125"/>
            <a:ext cx="3370263" cy="493713"/>
            <a:chOff x="0" y="619738"/>
            <a:chExt cx="3370216" cy="493479"/>
          </a:xfrm>
        </p:grpSpPr>
        <p:grpSp>
          <p:nvGrpSpPr>
            <p:cNvPr id="5" name="组合 37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28" name="矩形 27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9" name="直角三角形 28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9472" name="文本框 40"/>
            <p:cNvSpPr txBox="1">
              <a:spLocks noChangeArrowheads="1"/>
            </p:cNvSpPr>
            <p:nvPr/>
          </p:nvSpPr>
          <p:spPr bwMode="auto">
            <a:xfrm>
              <a:off x="218361" y="638841"/>
              <a:ext cx="2797752" cy="461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（三）发展目标</a:t>
              </a:r>
              <a:endPara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2"/>
          <p:cNvSpPr>
            <a:spLocks noChangeArrowheads="1"/>
          </p:cNvSpPr>
          <p:nvPr/>
        </p:nvSpPr>
        <p:spPr bwMode="auto">
          <a:xfrm>
            <a:off x="347663" y="350838"/>
            <a:ext cx="78247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专栏</a:t>
            </a: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：“十三五”现代农业发展主要指标</a:t>
            </a:r>
            <a:endParaRPr lang="en-US" altLang="zh-CN" sz="3200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0" y="1066800"/>
            <a:ext cx="11591925" cy="0"/>
          </a:xfrm>
          <a:prstGeom prst="line">
            <a:avLst/>
          </a:prstGeom>
          <a:ln>
            <a:solidFill>
              <a:srgbClr val="E74C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6116638" y="2746375"/>
            <a:ext cx="1398587" cy="1398588"/>
          </a:xfrm>
          <a:prstGeom prst="ellipse">
            <a:avLst/>
          </a:prstGeom>
          <a:solidFill>
            <a:srgbClr val="FE5A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0485" name="组合 7"/>
          <p:cNvGrpSpPr/>
          <p:nvPr/>
        </p:nvGrpSpPr>
        <p:grpSpPr bwMode="auto">
          <a:xfrm>
            <a:off x="808038" y="1066800"/>
            <a:ext cx="6643687" cy="5316538"/>
            <a:chOff x="612529" y="1271133"/>
            <a:chExt cx="6643261" cy="5316309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1187167" y="1271133"/>
              <a:ext cx="0" cy="3398692"/>
            </a:xfrm>
            <a:prstGeom prst="line">
              <a:avLst/>
            </a:prstGeom>
            <a:ln>
              <a:solidFill>
                <a:srgbClr val="E74C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2265010" y="1271133"/>
              <a:ext cx="0" cy="1700140"/>
            </a:xfrm>
            <a:prstGeom prst="line">
              <a:avLst/>
            </a:prstGeom>
            <a:ln>
              <a:solidFill>
                <a:srgbClr val="E74C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3342854" y="1271133"/>
              <a:ext cx="0" cy="517503"/>
            </a:xfrm>
            <a:prstGeom prst="line">
              <a:avLst/>
            </a:prstGeom>
            <a:ln>
              <a:solidFill>
                <a:srgbClr val="E74C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579558" y="1271133"/>
              <a:ext cx="0" cy="1444563"/>
            </a:xfrm>
            <a:prstGeom prst="line">
              <a:avLst/>
            </a:prstGeom>
            <a:ln>
              <a:solidFill>
                <a:srgbClr val="E74C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5500128" y="1271133"/>
              <a:ext cx="0" cy="3973342"/>
            </a:xfrm>
            <a:prstGeom prst="line">
              <a:avLst/>
            </a:prstGeom>
            <a:ln>
              <a:solidFill>
                <a:srgbClr val="E74C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4422285" y="1271133"/>
              <a:ext cx="0" cy="2897063"/>
            </a:xfrm>
            <a:prstGeom prst="line">
              <a:avLst/>
            </a:prstGeom>
            <a:ln>
              <a:solidFill>
                <a:srgbClr val="E74C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/>
            <p:cNvSpPr/>
            <p:nvPr/>
          </p:nvSpPr>
          <p:spPr>
            <a:xfrm>
              <a:off x="612529" y="4907939"/>
              <a:ext cx="1117528" cy="1119139"/>
            </a:xfrm>
            <a:prstGeom prst="ellipse">
              <a:avLst/>
            </a:prstGeom>
            <a:solidFill>
              <a:srgbClr val="FE5A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552269" y="3230024"/>
              <a:ext cx="1439770" cy="1439801"/>
            </a:xfrm>
            <a:prstGeom prst="ellipse">
              <a:avLst/>
            </a:prstGeom>
            <a:solidFill>
              <a:srgbClr val="E74C2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2784090" y="1971191"/>
              <a:ext cx="1119115" cy="1119139"/>
            </a:xfrm>
            <a:prstGeom prst="ellipse">
              <a:avLst/>
            </a:prstGeom>
            <a:solidFill>
              <a:srgbClr val="FE5A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3880981" y="4349163"/>
              <a:ext cx="1117528" cy="1117552"/>
            </a:xfrm>
            <a:prstGeom prst="ellipse">
              <a:avLst/>
            </a:prstGeom>
            <a:solidFill>
              <a:srgbClr val="FE5A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4971524" y="5469890"/>
              <a:ext cx="1119115" cy="1117552"/>
            </a:xfrm>
            <a:prstGeom prst="ellipse">
              <a:avLst/>
            </a:prstGeom>
            <a:solidFill>
              <a:srgbClr val="E74C2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742696" y="5041284"/>
              <a:ext cx="890530" cy="83181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400" b="1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总体指标</a:t>
              </a:r>
              <a:endParaRPr lang="zh-CN" altLang="en-US" sz="24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618939" y="3395117"/>
              <a:ext cx="1311191" cy="120009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农业综合生产能力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508" name="矩形 21"/>
            <p:cNvSpPr>
              <a:spLocks noChangeArrowheads="1"/>
            </p:cNvSpPr>
            <p:nvPr/>
          </p:nvSpPr>
          <p:spPr bwMode="auto">
            <a:xfrm>
              <a:off x="3953033" y="4542072"/>
              <a:ext cx="96754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农业物质装备</a:t>
              </a:r>
              <a:endPara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509" name="矩形 22"/>
            <p:cNvSpPr>
              <a:spLocks noChangeArrowheads="1"/>
            </p:cNvSpPr>
            <p:nvPr/>
          </p:nvSpPr>
          <p:spPr bwMode="auto">
            <a:xfrm>
              <a:off x="2792973" y="2150743"/>
              <a:ext cx="105087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农业产业升级</a:t>
              </a:r>
              <a:endPara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5003272" y="5676256"/>
              <a:ext cx="1000061" cy="70799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农业绿色发展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511" name="矩形 24"/>
            <p:cNvSpPr>
              <a:spLocks noChangeArrowheads="1"/>
            </p:cNvSpPr>
            <p:nvPr/>
          </p:nvSpPr>
          <p:spPr bwMode="auto">
            <a:xfrm>
              <a:off x="6000197" y="3143808"/>
              <a:ext cx="1255593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农业产业融合</a:t>
              </a:r>
              <a:endPara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弧形 25"/>
            <p:cNvSpPr/>
            <p:nvPr/>
          </p:nvSpPr>
          <p:spPr>
            <a:xfrm rot="18900000">
              <a:off x="788730" y="4679349"/>
              <a:ext cx="809573" cy="808002"/>
            </a:xfrm>
            <a:prstGeom prst="arc">
              <a:avLst/>
            </a:prstGeom>
            <a:ln>
              <a:solidFill>
                <a:srgbClr val="E74C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7" name="弧形 26"/>
            <p:cNvSpPr/>
            <p:nvPr/>
          </p:nvSpPr>
          <p:spPr>
            <a:xfrm rot="18900000">
              <a:off x="1684022" y="2999847"/>
              <a:ext cx="1165150" cy="1163587"/>
            </a:xfrm>
            <a:prstGeom prst="arc">
              <a:avLst/>
            </a:prstGeom>
            <a:ln>
              <a:solidFill>
                <a:srgbClr val="E74C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8" name="弧形 27"/>
            <p:cNvSpPr/>
            <p:nvPr/>
          </p:nvSpPr>
          <p:spPr>
            <a:xfrm rot="18900000">
              <a:off x="2947591" y="1801335"/>
              <a:ext cx="807986" cy="809590"/>
            </a:xfrm>
            <a:prstGeom prst="arc">
              <a:avLst/>
            </a:prstGeom>
            <a:ln>
              <a:solidFill>
                <a:srgbClr val="E74C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9" name="弧形 28"/>
            <p:cNvSpPr/>
            <p:nvPr/>
          </p:nvSpPr>
          <p:spPr>
            <a:xfrm rot="18900000">
              <a:off x="4028610" y="4169783"/>
              <a:ext cx="807985" cy="808003"/>
            </a:xfrm>
            <a:prstGeom prst="arc">
              <a:avLst/>
            </a:prstGeom>
            <a:ln>
              <a:solidFill>
                <a:srgbClr val="E74C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0" name="弧形 29"/>
            <p:cNvSpPr/>
            <p:nvPr/>
          </p:nvSpPr>
          <p:spPr>
            <a:xfrm rot="18900000">
              <a:off x="5104866" y="5268286"/>
              <a:ext cx="809573" cy="808003"/>
            </a:xfrm>
            <a:prstGeom prst="arc">
              <a:avLst/>
            </a:prstGeom>
            <a:ln>
              <a:solidFill>
                <a:srgbClr val="E74C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31" name="弧形 30"/>
          <p:cNvSpPr/>
          <p:nvPr/>
        </p:nvSpPr>
        <p:spPr>
          <a:xfrm rot="18900000">
            <a:off x="6272213" y="2544763"/>
            <a:ext cx="1060450" cy="1060450"/>
          </a:xfrm>
          <a:prstGeom prst="arc">
            <a:avLst/>
          </a:prstGeom>
          <a:ln>
            <a:solidFill>
              <a:srgbClr val="E74C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487" name="文本框 31"/>
          <p:cNvSpPr txBox="1">
            <a:spLocks noChangeArrowheads="1"/>
          </p:cNvSpPr>
          <p:nvPr/>
        </p:nvSpPr>
        <p:spPr bwMode="auto">
          <a:xfrm>
            <a:off x="7718425" y="1652588"/>
            <a:ext cx="38433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ts val="1200"/>
              </a:spcBef>
            </a:pPr>
            <a:r>
              <a:rPr lang="zh-CN" altLang="en-US" sz="32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分为六个类别</a:t>
            </a:r>
            <a:endParaRPr lang="en-US" altLang="zh-CN" sz="32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 eaLnBrk="1" hangingPunct="1">
              <a:spcBef>
                <a:spcPts val="1200"/>
              </a:spcBef>
            </a:pPr>
            <a:r>
              <a:rPr lang="zh-CN" altLang="en-US" sz="32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进一步细分指标：</a:t>
            </a:r>
            <a:endParaRPr lang="zh-CN" altLang="en-US" sz="32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488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34" name="椭圆 33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右箭头 34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0489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37" name="椭圆 36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" name="右箭头 37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0490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16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35488" y="2005013"/>
            <a:ext cx="4800600" cy="38782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重点任务</a:t>
            </a:r>
            <a:endParaRPr lang="en-US" altLang="zh-CN" sz="6600" b="1" dirty="0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  <a:p>
            <a:pPr algn="dist" fontAlgn="auto">
              <a:spcBef>
                <a:spcPts val="30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优化农业发展布局，科学配置资源要素	</a:t>
            </a:r>
            <a:endParaRPr lang="en-US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dist" fontAlgn="auto">
              <a:spcBef>
                <a:spcPts val="30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夯实做强发展平台，打造农业发展新高地</a:t>
            </a:r>
            <a:endParaRPr lang="en-US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dist" fontAlgn="auto">
              <a:spcBef>
                <a:spcPts val="30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加快农业产业提升，推动农业融合发展</a:t>
            </a:r>
            <a:endParaRPr lang="en-US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dist" fontAlgn="auto">
              <a:spcBef>
                <a:spcPts val="30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加强农业生态保护，发展生态循环农业</a:t>
            </a:r>
            <a:endParaRPr lang="en-US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dist" fontAlgn="auto">
              <a:spcBef>
                <a:spcPts val="30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坚持产管齐抓并举，保障农产品质量安全</a:t>
            </a:r>
            <a:endParaRPr lang="en-US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dist" fontAlgn="auto">
              <a:spcBef>
                <a:spcPts val="30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提升农业设施装备，改善农业发展条件</a:t>
            </a:r>
            <a:endParaRPr lang="en-US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dist" fontAlgn="auto">
              <a:spcBef>
                <a:spcPts val="30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强化科技创新驱动，加速农业信息化发展</a:t>
            </a:r>
            <a:endParaRPr lang="en-US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dist" fontAlgn="auto">
              <a:spcBef>
                <a:spcPts val="30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深化农业农村改革，推进农业产业化经营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07" name="TextBox 4"/>
          <p:cNvSpPr txBox="1">
            <a:spLocks noChangeArrowheads="1"/>
          </p:cNvSpPr>
          <p:nvPr/>
        </p:nvSpPr>
        <p:spPr bwMode="auto">
          <a:xfrm>
            <a:off x="1897063" y="1497013"/>
            <a:ext cx="2654300" cy="275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7300">
                <a:solidFill>
                  <a:srgbClr val="E74C2E"/>
                </a:solidFill>
                <a:latin typeface="Latha" pitchFamily="34" charset="0"/>
              </a:rPr>
              <a:t>[</a:t>
            </a:r>
            <a:r>
              <a:rPr lang="en-US" altLang="zh-CN" sz="17300">
                <a:solidFill>
                  <a:srgbClr val="E74C2E"/>
                </a:solidFill>
                <a:latin typeface="FrankRuehl" pitchFamily="34" charset="-79"/>
                <a:cs typeface="FrankRuehl" pitchFamily="34" charset="-79"/>
              </a:rPr>
              <a:t>4</a:t>
            </a:r>
            <a:r>
              <a:rPr lang="en-US" altLang="zh-CN" sz="17300">
                <a:solidFill>
                  <a:srgbClr val="E74C2E"/>
                </a:solidFill>
                <a:latin typeface="Latha" pitchFamily="34" charset="0"/>
              </a:rPr>
              <a:t>]</a:t>
            </a:r>
            <a:endParaRPr lang="zh-CN" altLang="en-US" sz="17300">
              <a:solidFill>
                <a:srgbClr val="E74C2E"/>
              </a:solidFill>
              <a:latin typeface="Latha" pitchFamily="34" charset="0"/>
            </a:endParaRPr>
          </a:p>
        </p:txBody>
      </p:sp>
      <p:grpSp>
        <p:nvGrpSpPr>
          <p:cNvPr id="21508" name="组合 34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7" name="椭圆 6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右箭头 7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1509" name="组合 42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10" name="椭圆 9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右箭头 10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1510" name="文本框 45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17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iblrak00648723.jpg"/>
          <p:cNvPicPr>
            <a:picLocks noChangeAspect="1"/>
          </p:cNvPicPr>
          <p:nvPr/>
        </p:nvPicPr>
        <p:blipFill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4"/>
          <a:stretch>
            <a:fillRect/>
          </a:stretch>
        </p:blipFill>
        <p:spPr bwMode="auto">
          <a:xfrm>
            <a:off x="0" y="2147888"/>
            <a:ext cx="5241925" cy="296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5118100" y="1139825"/>
            <a:ext cx="7073900" cy="4672013"/>
          </a:xfrm>
          <a:prstGeom prst="rect">
            <a:avLst/>
          </a:prstGeom>
          <a:solidFill>
            <a:srgbClr val="E74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76" name="Text Box 7"/>
          <p:cNvSpPr txBox="1">
            <a:spLocks noChangeArrowheads="1"/>
          </p:cNvSpPr>
          <p:nvPr/>
        </p:nvSpPr>
        <p:spPr bwMode="auto">
          <a:xfrm>
            <a:off x="5626100" y="1435100"/>
            <a:ext cx="5646738" cy="4173538"/>
          </a:xfrm>
          <a:prstGeom prst="rect">
            <a:avLst/>
          </a:prstGeom>
          <a:noFill/>
          <a:ln>
            <a:noFill/>
          </a:ln>
        </p:spPr>
        <p:txBody>
          <a:bodyPr lIns="102870" tIns="51435" rIns="102870" bIns="51435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ts val="300"/>
              </a:spcBef>
              <a:defRPr/>
            </a:pP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[1]</a:t>
            </a: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发展基础与经验</a:t>
            </a:r>
            <a:endParaRPr lang="zh-CN" altLang="en-US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ct val="150000"/>
              </a:lnSpc>
              <a:spcBef>
                <a:spcPts val="300"/>
              </a:spcBef>
              <a:defRPr/>
            </a:pP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[2] </a:t>
            </a: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发展机遇及挑战</a:t>
            </a:r>
            <a:endParaRPr lang="zh-CN" altLang="en-US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ct val="150000"/>
              </a:lnSpc>
              <a:spcBef>
                <a:spcPts val="300"/>
              </a:spcBef>
              <a:defRPr/>
            </a:pP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[3] </a:t>
            </a: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指导思想和发展目标</a:t>
            </a:r>
            <a:endParaRPr lang="zh-CN" altLang="en-US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ct val="150000"/>
              </a:lnSpc>
              <a:spcBef>
                <a:spcPts val="300"/>
              </a:spcBef>
              <a:defRPr/>
            </a:pP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[4] </a:t>
            </a: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重点任务</a:t>
            </a:r>
            <a:endParaRPr lang="zh-CN" altLang="en-US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ct val="150000"/>
              </a:lnSpc>
              <a:spcBef>
                <a:spcPts val="300"/>
              </a:spcBef>
              <a:defRPr/>
            </a:pP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[5] </a:t>
            </a: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重点建设工程</a:t>
            </a:r>
            <a:endParaRPr lang="zh-CN" altLang="en-US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ct val="150000"/>
              </a:lnSpc>
              <a:spcBef>
                <a:spcPts val="300"/>
              </a:spcBef>
              <a:defRPr/>
            </a:pP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[6] </a:t>
            </a: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保障措施</a:t>
            </a:r>
            <a:endParaRPr lang="zh-CN" altLang="en-US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723900" y="2870200"/>
            <a:ext cx="4214813" cy="1520825"/>
          </a:xfrm>
        </p:spPr>
        <p:txBody>
          <a:bodyPr rtlCol="0">
            <a:normAutofit fontScale="90000"/>
          </a:bodyPr>
          <a:lstStyle/>
          <a:p>
            <a:pPr algn="dist" eaLnBrk="1" fontAlgn="auto" hangingPunct="1">
              <a:spcAft>
                <a:spcPts val="0"/>
              </a:spcAft>
              <a:defRPr/>
            </a:pPr>
            <a:r>
              <a:rPr lang="zh-CN" altLang="en-US" sz="6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n-cs"/>
              </a:rPr>
              <a:t>规划总体框架</a:t>
            </a:r>
            <a:endParaRPr lang="zh-CN" altLang="en-US" dirty="0">
              <a:latin typeface="Impac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45" name="椭圆 44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右箭头 63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2531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66" name="椭圆 6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右箭头 70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2532" name="组合 3"/>
          <p:cNvGrpSpPr/>
          <p:nvPr/>
        </p:nvGrpSpPr>
        <p:grpSpPr bwMode="auto">
          <a:xfrm>
            <a:off x="0" y="619125"/>
            <a:ext cx="7164388" cy="493713"/>
            <a:chOff x="0" y="619738"/>
            <a:chExt cx="3370216" cy="493479"/>
          </a:xfrm>
        </p:grpSpPr>
        <p:grpSp>
          <p:nvGrpSpPr>
            <p:cNvPr id="5" name="组合 71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84" name="矩形 83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5" name="直角三角形 84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2575" name="文本框 85"/>
            <p:cNvSpPr txBox="1">
              <a:spLocks noChangeArrowheads="1"/>
            </p:cNvSpPr>
            <p:nvPr/>
          </p:nvSpPr>
          <p:spPr bwMode="auto">
            <a:xfrm>
              <a:off x="100353" y="638841"/>
              <a:ext cx="2968442" cy="461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（一）优化农业发展布局，科学配置资源要素</a:t>
              </a:r>
              <a:endPara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2533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18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1862138" y="2236788"/>
            <a:ext cx="3240087" cy="3240087"/>
          </a:xfrm>
          <a:prstGeom prst="ellipse">
            <a:avLst/>
          </a:prstGeom>
          <a:noFill/>
          <a:ln w="25400">
            <a:solidFill>
              <a:srgbClr val="E74C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2916238" y="1766888"/>
            <a:ext cx="1081087" cy="1079500"/>
          </a:xfrm>
          <a:prstGeom prst="ellipse">
            <a:avLst/>
          </a:prstGeom>
          <a:solidFill>
            <a:srgbClr val="E74C2E"/>
          </a:solidFill>
          <a:ln>
            <a:solidFill>
              <a:srgbClr val="E74C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343400" y="4310063"/>
            <a:ext cx="1079500" cy="1079500"/>
          </a:xfrm>
          <a:prstGeom prst="ellipse">
            <a:avLst/>
          </a:prstGeom>
          <a:solidFill>
            <a:srgbClr val="E74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708150" y="4378325"/>
            <a:ext cx="1079500" cy="1079500"/>
          </a:xfrm>
          <a:prstGeom prst="ellipse">
            <a:avLst/>
          </a:prstGeom>
          <a:solidFill>
            <a:srgbClr val="E74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2538" name="组合 5"/>
          <p:cNvGrpSpPr/>
          <p:nvPr/>
        </p:nvGrpSpPr>
        <p:grpSpPr bwMode="auto">
          <a:xfrm>
            <a:off x="2681288" y="3059113"/>
            <a:ext cx="1597025" cy="1519237"/>
            <a:chOff x="3438635" y="2326341"/>
            <a:chExt cx="2289812" cy="2178424"/>
          </a:xfrm>
        </p:grpSpPr>
        <p:sp>
          <p:nvSpPr>
            <p:cNvPr id="25" name="椭圆 24"/>
            <p:cNvSpPr/>
            <p:nvPr/>
          </p:nvSpPr>
          <p:spPr>
            <a:xfrm>
              <a:off x="3493263" y="2326341"/>
              <a:ext cx="2180557" cy="217842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2573" name="文本框 33"/>
            <p:cNvSpPr txBox="1">
              <a:spLocks noChangeArrowheads="1"/>
            </p:cNvSpPr>
            <p:nvPr/>
          </p:nvSpPr>
          <p:spPr bwMode="auto">
            <a:xfrm>
              <a:off x="3438635" y="2970216"/>
              <a:ext cx="2289812" cy="927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3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布 局</a:t>
              </a:r>
              <a:endPara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  <p:sp>
        <p:nvSpPr>
          <p:cNvPr id="22539" name="文本框 35"/>
          <p:cNvSpPr txBox="1">
            <a:spLocks noChangeArrowheads="1"/>
          </p:cNvSpPr>
          <p:nvPr/>
        </p:nvSpPr>
        <p:spPr bwMode="auto">
          <a:xfrm>
            <a:off x="2984500" y="1993900"/>
            <a:ext cx="9731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空间</a:t>
            </a:r>
            <a:endParaRPr lang="zh-CN" altLang="en-US" sz="28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40" name="文本框 39"/>
          <p:cNvSpPr txBox="1">
            <a:spLocks noChangeArrowheads="1"/>
          </p:cNvSpPr>
          <p:nvPr/>
        </p:nvSpPr>
        <p:spPr bwMode="auto">
          <a:xfrm>
            <a:off x="4325938" y="4584700"/>
            <a:ext cx="10509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功能</a:t>
            </a:r>
            <a:endParaRPr lang="zh-CN" altLang="en-US" sz="28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41" name="文本框 40"/>
          <p:cNvSpPr txBox="1">
            <a:spLocks noChangeArrowheads="1"/>
          </p:cNvSpPr>
          <p:nvPr/>
        </p:nvSpPr>
        <p:spPr bwMode="auto">
          <a:xfrm>
            <a:off x="1801813" y="4632325"/>
            <a:ext cx="8969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产业</a:t>
            </a:r>
            <a:endParaRPr lang="zh-CN" altLang="en-US" sz="28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7" name="组合 51"/>
          <p:cNvGrpSpPr/>
          <p:nvPr/>
        </p:nvGrpSpPr>
        <p:grpSpPr bwMode="auto">
          <a:xfrm>
            <a:off x="4002088" y="1600200"/>
            <a:ext cx="7864475" cy="3473450"/>
            <a:chOff x="4002088" y="1600200"/>
            <a:chExt cx="7864475" cy="3473450"/>
          </a:xfrm>
        </p:grpSpPr>
        <p:grpSp>
          <p:nvGrpSpPr>
            <p:cNvPr id="22549" name="组合 9"/>
            <p:cNvGrpSpPr/>
            <p:nvPr/>
          </p:nvGrpSpPr>
          <p:grpSpPr bwMode="auto">
            <a:xfrm>
              <a:off x="6410325" y="1600200"/>
              <a:ext cx="5449888" cy="639763"/>
              <a:chOff x="6615048" y="917255"/>
              <a:chExt cx="5448506" cy="640474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6632507" y="956987"/>
                <a:ext cx="1350619" cy="284478"/>
              </a:xfrm>
              <a:prstGeom prst="roundRect">
                <a:avLst/>
              </a:prstGeom>
              <a:solidFill>
                <a:srgbClr val="1314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/>
              </a:p>
            </p:txBody>
          </p:sp>
          <p:sp>
            <p:nvSpPr>
              <p:cNvPr id="22570" name="文本框 96"/>
              <p:cNvSpPr txBox="1">
                <a:spLocks noChangeArrowheads="1"/>
              </p:cNvSpPr>
              <p:nvPr/>
            </p:nvSpPr>
            <p:spPr bwMode="auto">
              <a:xfrm>
                <a:off x="6711665" y="917255"/>
                <a:ext cx="1244666" cy="3700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城市周边</a:t>
                </a: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571" name="文本框 101"/>
              <p:cNvSpPr txBox="1">
                <a:spLocks noChangeArrowheads="1"/>
              </p:cNvSpPr>
              <p:nvPr/>
            </p:nvSpPr>
            <p:spPr bwMode="auto">
              <a:xfrm>
                <a:off x="6615048" y="1249355"/>
                <a:ext cx="5448506" cy="3083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 b="1">
                    <a:solidFill>
                      <a:srgbClr val="FF0000"/>
                    </a:solidFill>
                    <a:latin typeface="微软雅黑" pitchFamily="34" charset="-122"/>
                    <a:ea typeface="微软雅黑" pitchFamily="34" charset="-122"/>
                  </a:rPr>
                  <a:t>立足保障“菜篮子”和农业多重功能发挥，布局发展都市型农业</a:t>
                </a:r>
                <a:endParaRPr lang="zh-CN" altLang="en-US" sz="1400" b="1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40" name="左中括号 39"/>
            <p:cNvSpPr/>
            <p:nvPr/>
          </p:nvSpPr>
          <p:spPr>
            <a:xfrm>
              <a:off x="6249988" y="1727200"/>
              <a:ext cx="123825" cy="2916238"/>
            </a:xfrm>
            <a:prstGeom prst="leftBracket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/>
            </a:p>
          </p:txBody>
        </p:sp>
        <p:cxnSp>
          <p:nvCxnSpPr>
            <p:cNvPr id="47" name="直接连接符 46"/>
            <p:cNvCxnSpPr>
              <a:endCxn id="40" idx="1"/>
            </p:cNvCxnSpPr>
            <p:nvPr/>
          </p:nvCxnSpPr>
          <p:spPr bwMode="auto">
            <a:xfrm>
              <a:off x="4845050" y="2155825"/>
              <a:ext cx="1404938" cy="10287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 bwMode="auto">
            <a:xfrm>
              <a:off x="4002088" y="2155825"/>
              <a:ext cx="84613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553" name="组合 9"/>
            <p:cNvGrpSpPr/>
            <p:nvPr/>
          </p:nvGrpSpPr>
          <p:grpSpPr bwMode="auto">
            <a:xfrm>
              <a:off x="6411913" y="2339975"/>
              <a:ext cx="5449887" cy="638175"/>
              <a:chOff x="6615048" y="917255"/>
              <a:chExt cx="5448506" cy="640475"/>
            </a:xfrm>
          </p:grpSpPr>
          <p:sp>
            <p:nvSpPr>
              <p:cNvPr id="51" name="圆角矩形 50"/>
              <p:cNvSpPr/>
              <p:nvPr/>
            </p:nvSpPr>
            <p:spPr>
              <a:xfrm>
                <a:off x="6632506" y="957086"/>
                <a:ext cx="1907691" cy="283593"/>
              </a:xfrm>
              <a:prstGeom prst="roundRect">
                <a:avLst/>
              </a:prstGeom>
              <a:solidFill>
                <a:srgbClr val="1314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/>
              </a:p>
            </p:txBody>
          </p:sp>
          <p:sp>
            <p:nvSpPr>
              <p:cNvPr id="22567" name="文本框 96"/>
              <p:cNvSpPr txBox="1">
                <a:spLocks noChangeArrowheads="1"/>
              </p:cNvSpPr>
              <p:nvPr/>
            </p:nvSpPr>
            <p:spPr bwMode="auto">
              <a:xfrm>
                <a:off x="6711665" y="917255"/>
                <a:ext cx="1951949" cy="3700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粮食生产功能区</a:t>
                </a: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568" name="文本框 101"/>
              <p:cNvSpPr txBox="1">
                <a:spLocks noChangeArrowheads="1"/>
              </p:cNvSpPr>
              <p:nvPr/>
            </p:nvSpPr>
            <p:spPr bwMode="auto">
              <a:xfrm>
                <a:off x="6615048" y="1249356"/>
                <a:ext cx="5448506" cy="3083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 b="1">
                    <a:solidFill>
                      <a:srgbClr val="E74C2E"/>
                    </a:solidFill>
                    <a:latin typeface="微软雅黑" pitchFamily="34" charset="-122"/>
                    <a:ea typeface="微软雅黑" pitchFamily="34" charset="-122"/>
                  </a:rPr>
                  <a:t>全力发展粮油产业</a:t>
                </a:r>
                <a:endParaRPr lang="zh-CN" altLang="en-US" sz="1400" b="1">
                  <a:solidFill>
                    <a:srgbClr val="E74C2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2554" name="组合 9"/>
            <p:cNvGrpSpPr/>
            <p:nvPr/>
          </p:nvGrpSpPr>
          <p:grpSpPr bwMode="auto">
            <a:xfrm>
              <a:off x="6415088" y="3051175"/>
              <a:ext cx="5449887" cy="639763"/>
              <a:chOff x="6615048" y="917255"/>
              <a:chExt cx="5448506" cy="640476"/>
            </a:xfrm>
          </p:grpSpPr>
          <p:sp>
            <p:nvSpPr>
              <p:cNvPr id="55" name="圆角矩形 54"/>
              <p:cNvSpPr/>
              <p:nvPr/>
            </p:nvSpPr>
            <p:spPr>
              <a:xfrm>
                <a:off x="6632506" y="956987"/>
                <a:ext cx="1728350" cy="282890"/>
              </a:xfrm>
              <a:prstGeom prst="roundRect">
                <a:avLst/>
              </a:prstGeom>
              <a:solidFill>
                <a:srgbClr val="1314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/>
              </a:p>
            </p:txBody>
          </p:sp>
          <p:sp>
            <p:nvSpPr>
              <p:cNvPr id="22564" name="文本框 96"/>
              <p:cNvSpPr txBox="1">
                <a:spLocks noChangeArrowheads="1"/>
              </p:cNvSpPr>
              <p:nvPr/>
            </p:nvSpPr>
            <p:spPr bwMode="auto">
              <a:xfrm>
                <a:off x="6711665" y="917255"/>
                <a:ext cx="1951949" cy="3700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农业现代园区</a:t>
                </a: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565" name="文本框 101"/>
              <p:cNvSpPr txBox="1">
                <a:spLocks noChangeArrowheads="1"/>
              </p:cNvSpPr>
              <p:nvPr/>
            </p:nvSpPr>
            <p:spPr bwMode="auto">
              <a:xfrm>
                <a:off x="6615048" y="1249357"/>
                <a:ext cx="5448506" cy="3083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 b="1">
                    <a:solidFill>
                      <a:srgbClr val="E74C2E"/>
                    </a:solidFill>
                    <a:latin typeface="微软雅黑" pitchFamily="34" charset="-122"/>
                    <a:ea typeface="微软雅黑" pitchFamily="34" charset="-122"/>
                  </a:rPr>
                  <a:t>重点布局发展主导产业，改善品质，提高效益</a:t>
                </a:r>
                <a:endParaRPr lang="zh-CN" altLang="en-US" sz="1400" b="1">
                  <a:solidFill>
                    <a:srgbClr val="E74C2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2555" name="组合 9"/>
            <p:cNvGrpSpPr/>
            <p:nvPr/>
          </p:nvGrpSpPr>
          <p:grpSpPr bwMode="auto">
            <a:xfrm>
              <a:off x="6416675" y="3749675"/>
              <a:ext cx="5449888" cy="639763"/>
              <a:chOff x="6615048" y="917255"/>
              <a:chExt cx="5448506" cy="640477"/>
            </a:xfrm>
          </p:grpSpPr>
          <p:sp>
            <p:nvSpPr>
              <p:cNvPr id="59" name="圆角矩形 58"/>
              <p:cNvSpPr/>
              <p:nvPr/>
            </p:nvSpPr>
            <p:spPr>
              <a:xfrm>
                <a:off x="6632507" y="956987"/>
                <a:ext cx="1512503" cy="282890"/>
              </a:xfrm>
              <a:prstGeom prst="roundRect">
                <a:avLst/>
              </a:prstGeom>
              <a:solidFill>
                <a:srgbClr val="1314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/>
              </a:p>
            </p:txBody>
          </p:sp>
          <p:sp>
            <p:nvSpPr>
              <p:cNvPr id="22561" name="文本框 96"/>
              <p:cNvSpPr txBox="1">
                <a:spLocks noChangeArrowheads="1"/>
              </p:cNvSpPr>
              <p:nvPr/>
            </p:nvSpPr>
            <p:spPr bwMode="auto">
              <a:xfrm>
                <a:off x="6711665" y="917255"/>
                <a:ext cx="1951949" cy="3700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淳安等</a:t>
                </a:r>
                <a:r>
                  <a:rPr lang="en-US" altLang="zh-CN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26</a:t>
                </a:r>
                <a:r>
                  <a:rPr lang="zh-CN" altLang="en-US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县</a:t>
                </a: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562" name="文本框 101"/>
              <p:cNvSpPr txBox="1">
                <a:spLocks noChangeArrowheads="1"/>
              </p:cNvSpPr>
              <p:nvPr/>
            </p:nvSpPr>
            <p:spPr bwMode="auto">
              <a:xfrm>
                <a:off x="6615048" y="1249358"/>
                <a:ext cx="5448506" cy="3083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 b="1">
                    <a:solidFill>
                      <a:srgbClr val="E74C2E"/>
                    </a:solidFill>
                    <a:latin typeface="微软雅黑" pitchFamily="34" charset="-122"/>
                    <a:ea typeface="微软雅黑" pitchFamily="34" charset="-122"/>
                  </a:rPr>
                  <a:t>布局发展特色精品农业</a:t>
                </a:r>
                <a:endParaRPr lang="zh-CN" altLang="en-US" sz="1400" b="1">
                  <a:solidFill>
                    <a:srgbClr val="E74C2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2556" name="组合 9"/>
            <p:cNvGrpSpPr/>
            <p:nvPr/>
          </p:nvGrpSpPr>
          <p:grpSpPr bwMode="auto">
            <a:xfrm>
              <a:off x="6405563" y="4433888"/>
              <a:ext cx="5449887" cy="639762"/>
              <a:chOff x="6615048" y="917255"/>
              <a:chExt cx="5448506" cy="640478"/>
            </a:xfrm>
          </p:grpSpPr>
          <p:sp>
            <p:nvSpPr>
              <p:cNvPr id="76" name="圆角矩形 75"/>
              <p:cNvSpPr/>
              <p:nvPr/>
            </p:nvSpPr>
            <p:spPr>
              <a:xfrm>
                <a:off x="6632506" y="956986"/>
                <a:ext cx="3778880" cy="282891"/>
              </a:xfrm>
              <a:prstGeom prst="roundRect">
                <a:avLst/>
              </a:prstGeom>
              <a:solidFill>
                <a:srgbClr val="1314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/>
              </a:p>
            </p:txBody>
          </p:sp>
          <p:sp>
            <p:nvSpPr>
              <p:cNvPr id="22558" name="文本框 96"/>
              <p:cNvSpPr txBox="1">
                <a:spLocks noChangeArrowheads="1"/>
              </p:cNvSpPr>
              <p:nvPr/>
            </p:nvSpPr>
            <p:spPr bwMode="auto">
              <a:xfrm>
                <a:off x="6711665" y="917255"/>
                <a:ext cx="3650791" cy="3700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旱地、水田冬闲田、低丘缓坡地等</a:t>
                </a: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559" name="文本框 101"/>
              <p:cNvSpPr txBox="1">
                <a:spLocks noChangeArrowheads="1"/>
              </p:cNvSpPr>
              <p:nvPr/>
            </p:nvSpPr>
            <p:spPr bwMode="auto">
              <a:xfrm>
                <a:off x="6615048" y="1249359"/>
                <a:ext cx="5448506" cy="3083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 b="1">
                    <a:solidFill>
                      <a:srgbClr val="E74C2E"/>
                    </a:solidFill>
                    <a:latin typeface="微软雅黑" pitchFamily="34" charset="-122"/>
                    <a:ea typeface="微软雅黑" pitchFamily="34" charset="-122"/>
                  </a:rPr>
                  <a:t>采用间作套种、设施农业等，布局发展旱粮产业及特色种养业</a:t>
                </a:r>
                <a:endParaRPr lang="zh-CN" altLang="en-US" sz="1400" b="1">
                  <a:solidFill>
                    <a:srgbClr val="E74C2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3" name="组合 52"/>
          <p:cNvGrpSpPr/>
          <p:nvPr/>
        </p:nvGrpSpPr>
        <p:grpSpPr bwMode="auto">
          <a:xfrm>
            <a:off x="342900" y="5256213"/>
            <a:ext cx="1509713" cy="593725"/>
            <a:chOff x="342900" y="5256213"/>
            <a:chExt cx="1509713" cy="593725"/>
          </a:xfrm>
        </p:grpSpPr>
        <p:cxnSp>
          <p:nvCxnSpPr>
            <p:cNvPr id="79" name="直接连接符 78"/>
            <p:cNvCxnSpPr/>
            <p:nvPr/>
          </p:nvCxnSpPr>
          <p:spPr>
            <a:xfrm rot="5400000">
              <a:off x="1513682" y="5204619"/>
              <a:ext cx="242887" cy="434975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545" name="组合 79"/>
            <p:cNvGrpSpPr/>
            <p:nvPr/>
          </p:nvGrpSpPr>
          <p:grpSpPr bwMode="auto">
            <a:xfrm>
              <a:off x="342900" y="5256213"/>
              <a:ext cx="1068388" cy="593725"/>
              <a:chOff x="6308512" y="4888568"/>
              <a:chExt cx="1069243" cy="592738"/>
            </a:xfrm>
          </p:grpSpPr>
          <p:sp>
            <p:nvSpPr>
              <p:cNvPr id="81" name="圆角矩形 80"/>
              <p:cNvSpPr/>
              <p:nvPr/>
            </p:nvSpPr>
            <p:spPr>
              <a:xfrm>
                <a:off x="6364119" y="4963056"/>
                <a:ext cx="958028" cy="443761"/>
              </a:xfrm>
              <a:prstGeom prst="roundRect">
                <a:avLst/>
              </a:prstGeom>
              <a:solidFill>
                <a:srgbClr val="E74C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82" name="圆角矩形 81"/>
              <p:cNvSpPr/>
              <p:nvPr/>
            </p:nvSpPr>
            <p:spPr>
              <a:xfrm>
                <a:off x="6308512" y="4888568"/>
                <a:ext cx="1069243" cy="592738"/>
              </a:xfrm>
              <a:prstGeom prst="round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22548" name="文本框 117"/>
              <p:cNvSpPr txBox="1">
                <a:spLocks noChangeArrowheads="1"/>
              </p:cNvSpPr>
              <p:nvPr/>
            </p:nvSpPr>
            <p:spPr bwMode="auto">
              <a:xfrm>
                <a:off x="6386495" y="5009269"/>
                <a:ext cx="957152" cy="3994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专题</a:t>
                </a:r>
                <a:r>
                  <a:rPr lang="en-US" altLang="zh-CN" sz="20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2"/>
          <p:cNvSpPr>
            <a:spLocks noChangeArrowheads="1"/>
          </p:cNvSpPr>
          <p:nvPr/>
        </p:nvSpPr>
        <p:spPr bwMode="auto">
          <a:xfrm>
            <a:off x="784225" y="350838"/>
            <a:ext cx="57181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专栏</a:t>
            </a: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：重点产业发展区域布局</a:t>
            </a:r>
            <a:endParaRPr lang="en-US" altLang="zh-CN" sz="3200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0" y="1066800"/>
            <a:ext cx="12239625" cy="0"/>
          </a:xfrm>
          <a:prstGeom prst="line">
            <a:avLst/>
          </a:prstGeom>
          <a:ln>
            <a:solidFill>
              <a:srgbClr val="E74C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 bwMode="auto">
          <a:xfrm>
            <a:off x="1382713" y="1066800"/>
            <a:ext cx="0" cy="3398838"/>
          </a:xfrm>
          <a:prstGeom prst="line">
            <a:avLst/>
          </a:prstGeom>
          <a:ln>
            <a:solidFill>
              <a:srgbClr val="E74C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 bwMode="auto">
          <a:xfrm>
            <a:off x="2460625" y="1066800"/>
            <a:ext cx="0" cy="1700213"/>
          </a:xfrm>
          <a:prstGeom prst="line">
            <a:avLst/>
          </a:prstGeom>
          <a:ln>
            <a:solidFill>
              <a:srgbClr val="E74C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 bwMode="auto">
          <a:xfrm>
            <a:off x="3579813" y="1066800"/>
            <a:ext cx="0" cy="517525"/>
          </a:xfrm>
          <a:prstGeom prst="line">
            <a:avLst/>
          </a:prstGeom>
          <a:ln>
            <a:solidFill>
              <a:srgbClr val="E74C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 bwMode="auto">
          <a:xfrm>
            <a:off x="6132513" y="1066800"/>
            <a:ext cx="0" cy="3973513"/>
          </a:xfrm>
          <a:prstGeom prst="line">
            <a:avLst/>
          </a:prstGeom>
          <a:ln>
            <a:solidFill>
              <a:srgbClr val="E74C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 bwMode="auto">
          <a:xfrm>
            <a:off x="4808538" y="1066800"/>
            <a:ext cx="0" cy="2519363"/>
          </a:xfrm>
          <a:prstGeom prst="line">
            <a:avLst/>
          </a:prstGeom>
          <a:ln>
            <a:solidFill>
              <a:srgbClr val="E74C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 bwMode="auto">
          <a:xfrm>
            <a:off x="808038" y="4703763"/>
            <a:ext cx="1117600" cy="1119187"/>
          </a:xfrm>
          <a:prstGeom prst="ellipse">
            <a:avLst/>
          </a:prstGeom>
          <a:solidFill>
            <a:srgbClr val="FE5A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椭圆 15"/>
          <p:cNvSpPr/>
          <p:nvPr/>
        </p:nvSpPr>
        <p:spPr bwMode="auto">
          <a:xfrm>
            <a:off x="1747838" y="3025775"/>
            <a:ext cx="1439862" cy="1439863"/>
          </a:xfrm>
          <a:prstGeom prst="ellipse">
            <a:avLst/>
          </a:prstGeom>
          <a:solidFill>
            <a:srgbClr val="E74C2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 bwMode="auto">
          <a:xfrm>
            <a:off x="3021013" y="1766888"/>
            <a:ext cx="1119187" cy="1119187"/>
          </a:xfrm>
          <a:prstGeom prst="ellipse">
            <a:avLst/>
          </a:prstGeom>
          <a:solidFill>
            <a:srgbClr val="FE5A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 bwMode="auto">
          <a:xfrm>
            <a:off x="4267200" y="3776663"/>
            <a:ext cx="1117600" cy="1117600"/>
          </a:xfrm>
          <a:prstGeom prst="ellipse">
            <a:avLst/>
          </a:prstGeom>
          <a:solidFill>
            <a:srgbClr val="FE5A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 bwMode="auto">
          <a:xfrm>
            <a:off x="5603875" y="5265738"/>
            <a:ext cx="1119188" cy="1117600"/>
          </a:xfrm>
          <a:prstGeom prst="ellipse">
            <a:avLst/>
          </a:prstGeom>
          <a:solidFill>
            <a:srgbClr val="E74C2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938213" y="4837113"/>
            <a:ext cx="890587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4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蔬菜产业</a:t>
            </a:r>
            <a:endParaRPr lang="zh-CN" altLang="en-US" sz="24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 bwMode="auto">
          <a:xfrm>
            <a:off x="1814513" y="3190875"/>
            <a:ext cx="1311275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水果产业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8" name="矩形 21"/>
          <p:cNvSpPr>
            <a:spLocks noChangeArrowheads="1"/>
          </p:cNvSpPr>
          <p:nvPr/>
        </p:nvSpPr>
        <p:spPr bwMode="auto">
          <a:xfrm>
            <a:off x="4340225" y="3968750"/>
            <a:ext cx="96678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桑蚕产业</a:t>
            </a:r>
            <a:endParaRPr lang="zh-CN" altLang="en-US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9" name="矩形 22"/>
          <p:cNvSpPr>
            <a:spLocks noChangeArrowheads="1"/>
          </p:cNvSpPr>
          <p:nvPr/>
        </p:nvSpPr>
        <p:spPr bwMode="auto">
          <a:xfrm>
            <a:off x="3028950" y="1878013"/>
            <a:ext cx="1050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花卉产业</a:t>
            </a:r>
            <a:endParaRPr lang="zh-CN" altLang="en-US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 bwMode="auto">
          <a:xfrm>
            <a:off x="5635625" y="5472113"/>
            <a:ext cx="1000125" cy="8302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茶叶产业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弧形 25"/>
          <p:cNvSpPr/>
          <p:nvPr/>
        </p:nvSpPr>
        <p:spPr bwMode="auto">
          <a:xfrm rot="18900000">
            <a:off x="984250" y="4475163"/>
            <a:ext cx="809625" cy="808037"/>
          </a:xfrm>
          <a:prstGeom prst="arc">
            <a:avLst/>
          </a:prstGeom>
          <a:ln>
            <a:solidFill>
              <a:srgbClr val="E74C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" name="弧形 26"/>
          <p:cNvSpPr/>
          <p:nvPr/>
        </p:nvSpPr>
        <p:spPr bwMode="auto">
          <a:xfrm rot="18900000">
            <a:off x="1879600" y="2795588"/>
            <a:ext cx="1165225" cy="1163637"/>
          </a:xfrm>
          <a:prstGeom prst="arc">
            <a:avLst/>
          </a:prstGeom>
          <a:ln>
            <a:solidFill>
              <a:srgbClr val="E74C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8" name="弧形 27"/>
          <p:cNvSpPr/>
          <p:nvPr/>
        </p:nvSpPr>
        <p:spPr bwMode="auto">
          <a:xfrm rot="18900000">
            <a:off x="3184525" y="1597025"/>
            <a:ext cx="808038" cy="809625"/>
          </a:xfrm>
          <a:prstGeom prst="arc">
            <a:avLst/>
          </a:prstGeom>
          <a:ln>
            <a:solidFill>
              <a:srgbClr val="E74C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9" name="弧形 28"/>
          <p:cNvSpPr/>
          <p:nvPr/>
        </p:nvSpPr>
        <p:spPr bwMode="auto">
          <a:xfrm rot="18900000">
            <a:off x="4414838" y="3597275"/>
            <a:ext cx="808037" cy="808038"/>
          </a:xfrm>
          <a:prstGeom prst="arc">
            <a:avLst/>
          </a:prstGeom>
          <a:ln>
            <a:solidFill>
              <a:srgbClr val="E74C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" name="弧形 29"/>
          <p:cNvSpPr/>
          <p:nvPr/>
        </p:nvSpPr>
        <p:spPr bwMode="auto">
          <a:xfrm rot="18900000">
            <a:off x="5737225" y="5064125"/>
            <a:ext cx="809625" cy="808038"/>
          </a:xfrm>
          <a:prstGeom prst="arc">
            <a:avLst/>
          </a:prstGeom>
          <a:ln>
            <a:solidFill>
              <a:srgbClr val="E74C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3576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34" name="椭圆 33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右箭头 34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3577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37" name="椭圆 36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" name="右箭头 37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3578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19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9" name="直接连接符 38"/>
          <p:cNvCxnSpPr/>
          <p:nvPr/>
        </p:nvCxnSpPr>
        <p:spPr bwMode="auto">
          <a:xfrm>
            <a:off x="7499350" y="1068388"/>
            <a:ext cx="0" cy="2897187"/>
          </a:xfrm>
          <a:prstGeom prst="line">
            <a:avLst/>
          </a:prstGeom>
          <a:ln>
            <a:solidFill>
              <a:srgbClr val="E74C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椭圆 39"/>
          <p:cNvSpPr/>
          <p:nvPr/>
        </p:nvSpPr>
        <p:spPr bwMode="auto">
          <a:xfrm>
            <a:off x="6958013" y="4146550"/>
            <a:ext cx="1117600" cy="1117600"/>
          </a:xfrm>
          <a:prstGeom prst="ellipse">
            <a:avLst/>
          </a:prstGeom>
          <a:solidFill>
            <a:srgbClr val="FE5A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581" name="矩形 21"/>
          <p:cNvSpPr>
            <a:spLocks noChangeArrowheads="1"/>
          </p:cNvSpPr>
          <p:nvPr/>
        </p:nvSpPr>
        <p:spPr bwMode="auto">
          <a:xfrm>
            <a:off x="7031038" y="4340225"/>
            <a:ext cx="9667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畜牧产业</a:t>
            </a:r>
            <a:endParaRPr lang="zh-CN" altLang="en-US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弧形 41"/>
          <p:cNvSpPr/>
          <p:nvPr/>
        </p:nvSpPr>
        <p:spPr bwMode="auto">
          <a:xfrm rot="18900000">
            <a:off x="7105650" y="3967163"/>
            <a:ext cx="808038" cy="808037"/>
          </a:xfrm>
          <a:prstGeom prst="arc">
            <a:avLst/>
          </a:prstGeom>
          <a:ln>
            <a:solidFill>
              <a:srgbClr val="E74C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43" name="直接连接符 42"/>
          <p:cNvCxnSpPr/>
          <p:nvPr/>
        </p:nvCxnSpPr>
        <p:spPr bwMode="auto">
          <a:xfrm>
            <a:off x="8986838" y="1082675"/>
            <a:ext cx="0" cy="1700213"/>
          </a:xfrm>
          <a:prstGeom prst="line">
            <a:avLst/>
          </a:prstGeom>
          <a:ln>
            <a:solidFill>
              <a:srgbClr val="E74C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椭圆 43"/>
          <p:cNvSpPr/>
          <p:nvPr/>
        </p:nvSpPr>
        <p:spPr bwMode="auto">
          <a:xfrm>
            <a:off x="8274050" y="3000375"/>
            <a:ext cx="1439863" cy="1439863"/>
          </a:xfrm>
          <a:prstGeom prst="ellipse">
            <a:avLst/>
          </a:prstGeom>
          <a:solidFill>
            <a:srgbClr val="E74C2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5" name="矩形 44"/>
          <p:cNvSpPr/>
          <p:nvPr/>
        </p:nvSpPr>
        <p:spPr bwMode="auto">
          <a:xfrm>
            <a:off x="8340725" y="3233738"/>
            <a:ext cx="1311275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食用菌产业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弧形 45"/>
          <p:cNvSpPr/>
          <p:nvPr/>
        </p:nvSpPr>
        <p:spPr bwMode="auto">
          <a:xfrm rot="18900000">
            <a:off x="8405813" y="2770188"/>
            <a:ext cx="1165225" cy="1163637"/>
          </a:xfrm>
          <a:prstGeom prst="arc">
            <a:avLst/>
          </a:prstGeom>
          <a:ln>
            <a:solidFill>
              <a:srgbClr val="E74C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47" name="直接连接符 46"/>
          <p:cNvCxnSpPr/>
          <p:nvPr/>
        </p:nvCxnSpPr>
        <p:spPr bwMode="auto">
          <a:xfrm>
            <a:off x="10515600" y="1082675"/>
            <a:ext cx="0" cy="1403350"/>
          </a:xfrm>
          <a:prstGeom prst="line">
            <a:avLst/>
          </a:prstGeom>
          <a:ln>
            <a:solidFill>
              <a:srgbClr val="E74C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/>
          <p:cNvSpPr/>
          <p:nvPr/>
        </p:nvSpPr>
        <p:spPr bwMode="auto">
          <a:xfrm>
            <a:off x="9956800" y="2670175"/>
            <a:ext cx="1119188" cy="1119188"/>
          </a:xfrm>
          <a:prstGeom prst="ellipse">
            <a:avLst/>
          </a:prstGeom>
          <a:solidFill>
            <a:srgbClr val="FE5A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589" name="矩形 22"/>
          <p:cNvSpPr>
            <a:spLocks noChangeArrowheads="1"/>
          </p:cNvSpPr>
          <p:nvPr/>
        </p:nvSpPr>
        <p:spPr bwMode="auto">
          <a:xfrm>
            <a:off x="9964738" y="2849563"/>
            <a:ext cx="10509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中药材产业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弧形 49"/>
          <p:cNvSpPr/>
          <p:nvPr/>
        </p:nvSpPr>
        <p:spPr bwMode="auto">
          <a:xfrm rot="18900000">
            <a:off x="10120313" y="2500313"/>
            <a:ext cx="808037" cy="809625"/>
          </a:xfrm>
          <a:prstGeom prst="arc">
            <a:avLst/>
          </a:prstGeom>
          <a:ln>
            <a:solidFill>
              <a:srgbClr val="E74C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45" name="椭圆 44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右箭头 63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4579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66" name="椭圆 6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右箭头 70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4580" name="组合 3"/>
          <p:cNvGrpSpPr/>
          <p:nvPr/>
        </p:nvGrpSpPr>
        <p:grpSpPr bwMode="auto">
          <a:xfrm>
            <a:off x="0" y="619125"/>
            <a:ext cx="7602538" cy="850900"/>
            <a:chOff x="0" y="619738"/>
            <a:chExt cx="3370216" cy="849706"/>
          </a:xfrm>
        </p:grpSpPr>
        <p:grpSp>
          <p:nvGrpSpPr>
            <p:cNvPr id="5" name="组合 71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84" name="矩形 83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5" name="直角三角形 84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4587" name="文本框 85"/>
            <p:cNvSpPr txBox="1">
              <a:spLocks noChangeArrowheads="1"/>
            </p:cNvSpPr>
            <p:nvPr/>
          </p:nvSpPr>
          <p:spPr bwMode="auto">
            <a:xfrm>
              <a:off x="100353" y="638841"/>
              <a:ext cx="2968442" cy="830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（二）夯实做强发展平台，打造农业发展新高地</a:t>
              </a:r>
              <a:endPara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581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内容占位符 4"/>
          <p:cNvSpPr txBox="1"/>
          <p:nvPr/>
        </p:nvSpPr>
        <p:spPr bwMode="auto">
          <a:xfrm>
            <a:off x="803275" y="1368425"/>
            <a:ext cx="10660063" cy="1033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just">
              <a:lnSpc>
                <a:spcPct val="150000"/>
              </a:lnSpc>
              <a:spcBef>
                <a:spcPts val="1000"/>
              </a:spcBef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       聚焦重点区域和薄弱环节，强化农业基础平台建设，重点培育农业“</a:t>
            </a:r>
            <a:r>
              <a:rPr lang="zh-CN" altLang="en-US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一区一镇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”（农业产业集聚区和特色农业强镇）新平台，积极推进农业“两区”提升发展和淳安等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26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县加快发展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83" name="矩形 7"/>
          <p:cNvSpPr>
            <a:spLocks noChangeArrowheads="1"/>
          </p:cNvSpPr>
          <p:nvPr/>
        </p:nvSpPr>
        <p:spPr bwMode="auto">
          <a:xfrm>
            <a:off x="1144588" y="2784475"/>
            <a:ext cx="44942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全面启动农业“一区一镇”建设</a:t>
            </a:r>
            <a:endParaRPr lang="zh-CN" altLang="en-US" sz="24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608" name="矩形 8"/>
          <p:cNvSpPr>
            <a:spLocks noChangeArrowheads="1"/>
          </p:cNvSpPr>
          <p:nvPr/>
        </p:nvSpPr>
        <p:spPr bwMode="auto">
          <a:xfrm>
            <a:off x="1144588" y="3267075"/>
            <a:ext cx="10401300" cy="1938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按照“</a:t>
            </a:r>
            <a:r>
              <a:rPr lang="zh-CN" altLang="en-US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政府引导、市场导向、统筹规划、分步实施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”的原则和“</a:t>
            </a:r>
            <a:r>
              <a:rPr lang="zh-CN" altLang="en-US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集聚、特色、精品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”的要求，在农业“两区”建设基础上，通过集聚资源要素、延伸产业链条、拓展农业功能等途径，培育建成</a:t>
            </a:r>
            <a:r>
              <a:rPr lang="en-US" altLang="zh-CN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个左右农业产业集聚区和</a:t>
            </a:r>
            <a:r>
              <a:rPr lang="en-US" altLang="zh-CN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个左右特色农业强镇，成为农业“两区”升级版和全省“双高”农业建设的先导区和样板区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椭圆 74"/>
          <p:cNvSpPr/>
          <p:nvPr/>
        </p:nvSpPr>
        <p:spPr bwMode="auto">
          <a:xfrm>
            <a:off x="700088" y="2806700"/>
            <a:ext cx="438150" cy="438150"/>
          </a:xfrm>
          <a:prstGeom prst="ellipse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45" name="椭圆 44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右箭头 63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5603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66" name="椭圆 6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右箭头 70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5604" name="组合 3"/>
          <p:cNvGrpSpPr/>
          <p:nvPr/>
        </p:nvGrpSpPr>
        <p:grpSpPr bwMode="auto">
          <a:xfrm>
            <a:off x="0" y="468313"/>
            <a:ext cx="7602538" cy="850900"/>
            <a:chOff x="0" y="619738"/>
            <a:chExt cx="3370216" cy="849706"/>
          </a:xfrm>
        </p:grpSpPr>
        <p:grpSp>
          <p:nvGrpSpPr>
            <p:cNvPr id="5" name="组合 71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84" name="矩形 83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5" name="直角三角形 84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5613" name="文本框 85"/>
            <p:cNvSpPr txBox="1">
              <a:spLocks noChangeArrowheads="1"/>
            </p:cNvSpPr>
            <p:nvPr/>
          </p:nvSpPr>
          <p:spPr bwMode="auto">
            <a:xfrm>
              <a:off x="100353" y="638841"/>
              <a:ext cx="2968442" cy="830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（二）夯实做强发展平台，打造农业发展新高地</a:t>
              </a:r>
              <a:endPara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5605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21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606" name="矩形 12"/>
          <p:cNvSpPr>
            <a:spLocks noChangeArrowheads="1"/>
          </p:cNvSpPr>
          <p:nvPr/>
        </p:nvSpPr>
        <p:spPr bwMode="auto">
          <a:xfrm>
            <a:off x="1076325" y="1335088"/>
            <a:ext cx="38782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推进农业“两区”提升发展</a:t>
            </a:r>
            <a:endParaRPr lang="zh-CN" altLang="en-US" sz="24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607" name="矩形 9"/>
          <p:cNvSpPr>
            <a:spLocks noChangeArrowheads="1"/>
          </p:cNvSpPr>
          <p:nvPr/>
        </p:nvSpPr>
        <p:spPr bwMode="auto">
          <a:xfrm>
            <a:off x="1076325" y="1817688"/>
            <a:ext cx="10469563" cy="213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 algn="just">
              <a:lnSpc>
                <a:spcPct val="12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zh-CN" altLang="en-US" sz="1700" b="1">
                <a:latin typeface="微软雅黑" pitchFamily="34" charset="-122"/>
                <a:ea typeface="微软雅黑" pitchFamily="34" charset="-122"/>
              </a:rPr>
              <a:t>全面完成</a:t>
            </a:r>
            <a:r>
              <a:rPr lang="en-US" altLang="zh-CN" sz="1700" b="1">
                <a:latin typeface="微软雅黑" pitchFamily="34" charset="-122"/>
                <a:ea typeface="微软雅黑" pitchFamily="34" charset="-122"/>
              </a:rPr>
              <a:t>800</a:t>
            </a:r>
            <a:r>
              <a:rPr lang="zh-CN" altLang="en-US" sz="1700" b="1">
                <a:latin typeface="微软雅黑" pitchFamily="34" charset="-122"/>
                <a:ea typeface="微软雅黑" pitchFamily="34" charset="-122"/>
              </a:rPr>
              <a:t>万亩粮食生产功能区建设任务，划为永久基本农田保护示范区，成为我省粮食生产的核心区域和安全，实现藏粮于地、藏粮于技</a:t>
            </a:r>
            <a:endParaRPr lang="zh-CN" altLang="en-US" sz="1700" b="1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zh-CN" altLang="en-US" sz="1700" b="1">
                <a:latin typeface="微软雅黑" pitchFamily="34" charset="-122"/>
                <a:ea typeface="微软雅黑" pitchFamily="34" charset="-122"/>
              </a:rPr>
              <a:t>深化现代农业园区建设，推进园区农田基础设施改造提升，生产装备改善及机械化、设施化、智能化生产水平提高</a:t>
            </a:r>
            <a:endParaRPr lang="zh-CN" altLang="en-US" sz="1700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2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zh-CN" altLang="en-US" sz="1700" b="1">
                <a:latin typeface="微软雅黑" pitchFamily="34" charset="-122"/>
                <a:ea typeface="微软雅黑" pitchFamily="34" charset="-122"/>
              </a:rPr>
              <a:t>实施农业“两区”绿色发展行动计划，率先在“两区”内实现农业清洁化生产、生态化发展，提高农产品品质</a:t>
            </a:r>
            <a:endParaRPr lang="zh-CN" altLang="en-US" sz="17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649288" y="1344613"/>
            <a:ext cx="438150" cy="438150"/>
          </a:xfrm>
          <a:prstGeom prst="ellipse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609" name="矩形 7"/>
          <p:cNvSpPr>
            <a:spLocks noChangeArrowheads="1"/>
          </p:cNvSpPr>
          <p:nvPr/>
        </p:nvSpPr>
        <p:spPr bwMode="auto">
          <a:xfrm>
            <a:off x="1076325" y="4135438"/>
            <a:ext cx="36417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推进淳安等</a:t>
            </a:r>
            <a:r>
              <a:rPr lang="en-US" altLang="zh-CN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26</a:t>
            </a:r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县加快发展</a:t>
            </a:r>
            <a:endParaRPr lang="zh-CN" altLang="en-US" sz="24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34" name="矩形 8"/>
          <p:cNvSpPr>
            <a:spLocks noChangeArrowheads="1"/>
          </p:cNvSpPr>
          <p:nvPr/>
        </p:nvSpPr>
        <p:spPr bwMode="auto">
          <a:xfrm>
            <a:off x="1076325" y="4618038"/>
            <a:ext cx="10496550" cy="1590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285750" indent="-285750" algn="just">
              <a:lnSpc>
                <a:spcPct val="120000"/>
              </a:lnSpc>
              <a:spcBef>
                <a:spcPts val="600"/>
              </a:spcBef>
              <a:buFont typeface="Wingdings" pitchFamily="2" charset="2"/>
              <a:buChar char="q"/>
              <a:defRPr/>
            </a:pP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充分发挥</a:t>
            </a:r>
            <a:r>
              <a:rPr lang="en-US" altLang="zh-CN" sz="1700" b="1" dirty="0">
                <a:latin typeface="微软雅黑" pitchFamily="34" charset="-122"/>
                <a:ea typeface="微软雅黑" pitchFamily="34" charset="-122"/>
              </a:rPr>
              <a:t>26</a:t>
            </a: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县地形多样、气候多宜、农业品类多元的资源优势，重点发展</a:t>
            </a:r>
            <a:r>
              <a:rPr lang="zh-CN" altLang="en-US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山地蔬菜</a:t>
            </a: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特色水果</a:t>
            </a: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茶叶</a:t>
            </a: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食用菌</a:t>
            </a: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中药材</a:t>
            </a: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en-US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草食动物</a:t>
            </a: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家禽</a:t>
            </a: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蜂</a:t>
            </a: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等特色农业产业</a:t>
            </a:r>
            <a:endParaRPr lang="zh-CN" altLang="en-US" sz="1700" b="1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20000"/>
              </a:lnSpc>
              <a:spcBef>
                <a:spcPts val="600"/>
              </a:spcBef>
              <a:buFont typeface="Wingdings" pitchFamily="2" charset="2"/>
              <a:buChar char="q"/>
              <a:defRPr/>
            </a:pP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加大政策扶持、农商对接和结对帮扶，推广应用清洁化、标准化生产技术，培育农业区域公共品牌，推进</a:t>
            </a:r>
            <a:r>
              <a:rPr lang="zh-CN" altLang="en-US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农旅结合</a:t>
            </a: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，实现跨越式发展，确保与全省基本同步实现农业现代化</a:t>
            </a:r>
            <a:endParaRPr lang="zh-CN" altLang="en-US" sz="17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631825" y="4157663"/>
            <a:ext cx="438150" cy="438150"/>
          </a:xfrm>
          <a:prstGeom prst="ellipse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2"/>
          <p:cNvGrpSpPr/>
          <p:nvPr/>
        </p:nvGrpSpPr>
        <p:grpSpPr bwMode="auto">
          <a:xfrm>
            <a:off x="893763" y="1470025"/>
            <a:ext cx="4592637" cy="4411663"/>
            <a:chOff x="443553" y="1852685"/>
            <a:chExt cx="4591218" cy="4410987"/>
          </a:xfrm>
        </p:grpSpPr>
        <p:sp>
          <p:nvSpPr>
            <p:cNvPr id="3" name="圆角矩形 2"/>
            <p:cNvSpPr/>
            <p:nvPr/>
          </p:nvSpPr>
          <p:spPr>
            <a:xfrm>
              <a:off x="559404" y="1852685"/>
              <a:ext cx="4475367" cy="4410987"/>
            </a:xfrm>
            <a:prstGeom prst="roundRect">
              <a:avLst>
                <a:gd name="adj" fmla="val 7418"/>
              </a:avLst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4" name="组合 23"/>
            <p:cNvGrpSpPr/>
            <p:nvPr/>
          </p:nvGrpSpPr>
          <p:grpSpPr>
            <a:xfrm>
              <a:off x="443553" y="2062518"/>
              <a:ext cx="3377353" cy="527725"/>
              <a:chOff x="1497875" y="2001592"/>
              <a:chExt cx="3705903" cy="381059"/>
            </a:xfrm>
            <a:solidFill>
              <a:srgbClr val="E74C2E"/>
            </a:solidFill>
          </p:grpSpPr>
          <p:grpSp>
            <p:nvGrpSpPr>
              <p:cNvPr id="5" name="组合 24"/>
              <p:cNvGrpSpPr/>
              <p:nvPr/>
            </p:nvGrpSpPr>
            <p:grpSpPr>
              <a:xfrm>
                <a:off x="1497875" y="2067429"/>
                <a:ext cx="3705903" cy="315222"/>
                <a:chOff x="0" y="296091"/>
                <a:chExt cx="4914339" cy="418012"/>
              </a:xfrm>
              <a:grpFill/>
            </p:grpSpPr>
            <p:sp>
              <p:nvSpPr>
                <p:cNvPr id="8" name="矩形 7"/>
                <p:cNvSpPr/>
                <p:nvPr/>
              </p:nvSpPr>
              <p:spPr>
                <a:xfrm>
                  <a:off x="0" y="296091"/>
                  <a:ext cx="4715419" cy="41801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9" name="直角三角形 8"/>
                <p:cNvSpPr/>
                <p:nvPr/>
              </p:nvSpPr>
              <p:spPr>
                <a:xfrm>
                  <a:off x="4706941" y="296091"/>
                  <a:ext cx="207398" cy="418012"/>
                </a:xfrm>
                <a:prstGeom prst="rt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7" name="直角三角形 6"/>
              <p:cNvSpPr/>
              <p:nvPr/>
            </p:nvSpPr>
            <p:spPr>
              <a:xfrm flipH="1">
                <a:off x="1497875" y="2001592"/>
                <a:ext cx="130627" cy="6583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6644" name="文本框 36"/>
            <p:cNvSpPr txBox="1">
              <a:spLocks noChangeArrowheads="1"/>
            </p:cNvSpPr>
            <p:nvPr/>
          </p:nvSpPr>
          <p:spPr bwMode="auto">
            <a:xfrm>
              <a:off x="819486" y="2681419"/>
              <a:ext cx="3997011" cy="3387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立足区域优势和资源优势，以农业产业为基础，全产业链发展为主线，龙头企业和产地市场为核心，突出规模化、集聚化、生态化布局，注重种植、养殖、加工、流通等产业融合发展。区内土地集中连片，基础设施配套齐全，有优势特色农业主导产业、规模较大产地交易市场和农产品加工区块，具有产业集中布局、资源集约利用、产业相互融合等显明特点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6627" name="矩形 2"/>
          <p:cNvSpPr>
            <a:spLocks noChangeArrowheads="1"/>
          </p:cNvSpPr>
          <p:nvPr/>
        </p:nvSpPr>
        <p:spPr bwMode="auto">
          <a:xfrm>
            <a:off x="347663" y="350838"/>
            <a:ext cx="65928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专栏</a:t>
            </a: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：农业“一区一镇”建设要点</a:t>
            </a:r>
            <a:endParaRPr lang="en-US" altLang="zh-CN" sz="3200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0" y="1066800"/>
            <a:ext cx="12239625" cy="0"/>
          </a:xfrm>
          <a:prstGeom prst="line">
            <a:avLst/>
          </a:prstGeom>
          <a:ln>
            <a:solidFill>
              <a:srgbClr val="E74C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29" name="矩形 11"/>
          <p:cNvSpPr>
            <a:spLocks noChangeArrowheads="1"/>
          </p:cNvSpPr>
          <p:nvPr/>
        </p:nvSpPr>
        <p:spPr bwMode="auto">
          <a:xfrm>
            <a:off x="1136650" y="1770063"/>
            <a:ext cx="29543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农业产业集聚区建设</a:t>
            </a:r>
            <a:endParaRPr lang="zh-CN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6630" name="组合 2"/>
          <p:cNvGrpSpPr/>
          <p:nvPr/>
        </p:nvGrpSpPr>
        <p:grpSpPr bwMode="auto">
          <a:xfrm>
            <a:off x="5891213" y="1473200"/>
            <a:ext cx="5067300" cy="4411663"/>
            <a:chOff x="443553" y="1852685"/>
            <a:chExt cx="5066335" cy="4410987"/>
          </a:xfrm>
        </p:grpSpPr>
        <p:sp>
          <p:nvSpPr>
            <p:cNvPr id="14" name="圆角矩形 13"/>
            <p:cNvSpPr/>
            <p:nvPr/>
          </p:nvSpPr>
          <p:spPr>
            <a:xfrm>
              <a:off x="559418" y="1852685"/>
              <a:ext cx="4950470" cy="4410987"/>
            </a:xfrm>
            <a:prstGeom prst="roundRect">
              <a:avLst>
                <a:gd name="adj" fmla="val 7418"/>
              </a:avLst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0" name="组合 23"/>
            <p:cNvGrpSpPr/>
            <p:nvPr/>
          </p:nvGrpSpPr>
          <p:grpSpPr>
            <a:xfrm>
              <a:off x="443553" y="2062518"/>
              <a:ext cx="3377353" cy="527725"/>
              <a:chOff x="1497875" y="2001592"/>
              <a:chExt cx="3705903" cy="381059"/>
            </a:xfrm>
            <a:solidFill>
              <a:srgbClr val="E74C2E"/>
            </a:solidFill>
          </p:grpSpPr>
          <p:grpSp>
            <p:nvGrpSpPr>
              <p:cNvPr id="12" name="组合 24"/>
              <p:cNvGrpSpPr/>
              <p:nvPr/>
            </p:nvGrpSpPr>
            <p:grpSpPr>
              <a:xfrm>
                <a:off x="1497875" y="2067429"/>
                <a:ext cx="3705903" cy="315222"/>
                <a:chOff x="0" y="296091"/>
                <a:chExt cx="4914339" cy="418012"/>
              </a:xfrm>
              <a:grpFill/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0" y="296091"/>
                  <a:ext cx="4715419" cy="41801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0" name="直角三角形 19"/>
                <p:cNvSpPr/>
                <p:nvPr/>
              </p:nvSpPr>
              <p:spPr>
                <a:xfrm>
                  <a:off x="4706941" y="296091"/>
                  <a:ext cx="207398" cy="418012"/>
                </a:xfrm>
                <a:prstGeom prst="rt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18" name="直角三角形 17"/>
              <p:cNvSpPr/>
              <p:nvPr/>
            </p:nvSpPr>
            <p:spPr>
              <a:xfrm flipH="1">
                <a:off x="1497875" y="2001592"/>
                <a:ext cx="130627" cy="6583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6641" name="文本框 36"/>
            <p:cNvSpPr txBox="1">
              <a:spLocks noChangeArrowheads="1"/>
            </p:cNvSpPr>
            <p:nvPr/>
          </p:nvSpPr>
          <p:spPr bwMode="auto">
            <a:xfrm>
              <a:off x="819485" y="2681419"/>
              <a:ext cx="4513055" cy="3415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以建制镇（乡）为范围，依托产业叠加文化、旅游、休闲养生等功能，按照生产、生态、生活和宜业、宜居、宜游“三生三宜”融合发展要求，科学布局农业生产、休闲旅游、公共服务等功能区块，突出生态保护和环境治理，农业产品、农事景观和乡土文化等的创意设计，实现主导产业强、基础设施全、生态环境美、农旅结合深，具备特色鲜明、功能多元、内涵丰富等显明特点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6631" name="矩形 20"/>
          <p:cNvSpPr>
            <a:spLocks noChangeArrowheads="1"/>
          </p:cNvSpPr>
          <p:nvPr/>
        </p:nvSpPr>
        <p:spPr bwMode="auto">
          <a:xfrm>
            <a:off x="6134100" y="1773238"/>
            <a:ext cx="26463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特色农业强镇建设</a:t>
            </a:r>
            <a:endParaRPr lang="zh-CN" altLang="en-US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6632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23" name="椭圆 22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右箭头 23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6633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26" name="椭圆 2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" name="右箭头 26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6634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22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45" name="椭圆 44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右箭头 63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8675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66" name="椭圆 6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右箭头 70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8676" name="组合 3"/>
          <p:cNvGrpSpPr/>
          <p:nvPr/>
        </p:nvGrpSpPr>
        <p:grpSpPr bwMode="auto">
          <a:xfrm>
            <a:off x="0" y="619125"/>
            <a:ext cx="7493000" cy="493713"/>
            <a:chOff x="0" y="619738"/>
            <a:chExt cx="3370216" cy="493479"/>
          </a:xfrm>
        </p:grpSpPr>
        <p:grpSp>
          <p:nvGrpSpPr>
            <p:cNvPr id="5" name="组合 71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84" name="矩形 83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5" name="直角三角形 84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8685" name="文本框 85"/>
            <p:cNvSpPr txBox="1">
              <a:spLocks noChangeArrowheads="1"/>
            </p:cNvSpPr>
            <p:nvPr/>
          </p:nvSpPr>
          <p:spPr bwMode="auto">
            <a:xfrm>
              <a:off x="100353" y="638841"/>
              <a:ext cx="2968442" cy="461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（三）加快农业产业提升，推动农业融合发展</a:t>
              </a:r>
              <a:endPara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8677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24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78" name="矩形 7"/>
          <p:cNvSpPr>
            <a:spLocks noChangeArrowheads="1"/>
          </p:cNvSpPr>
          <p:nvPr/>
        </p:nvSpPr>
        <p:spPr bwMode="auto">
          <a:xfrm>
            <a:off x="1117600" y="1555750"/>
            <a:ext cx="26463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稳定发展粮油产业</a:t>
            </a:r>
            <a:endParaRPr lang="zh-CN" altLang="en-US" sz="24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703" name="矩形 8"/>
          <p:cNvSpPr>
            <a:spLocks noChangeArrowheads="1"/>
          </p:cNvSpPr>
          <p:nvPr/>
        </p:nvSpPr>
        <p:spPr bwMode="auto">
          <a:xfrm>
            <a:off x="1117600" y="2038350"/>
            <a:ext cx="10496550" cy="1584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按照“</a:t>
            </a:r>
            <a:r>
              <a:rPr lang="zh-CN" altLang="en-US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稳粮增效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水旱并举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”的思路，全面落实粮食生产责任制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积极发展旱粮，鼓励种植优质品种，开展粮食加工及品牌化营销 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深化种粮补贴改革培育规模经营主体，探索组建粮食生产联合社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673100" y="1577975"/>
            <a:ext cx="438150" cy="438150"/>
          </a:xfrm>
          <a:prstGeom prst="ellipse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652463" y="4117975"/>
            <a:ext cx="10985500" cy="1163638"/>
          </a:xfrm>
          <a:prstGeom prst="roundRect">
            <a:avLst>
              <a:gd name="adj" fmla="val 7654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2184400" y="4281488"/>
            <a:ext cx="9375775" cy="885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Aft>
                <a:spcPts val="600"/>
              </a:spcAft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到</a:t>
            </a:r>
            <a:r>
              <a:rPr lang="en-US" altLang="zh-CN" sz="2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2020</a:t>
            </a: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年基本形成新型主体规模经营为主导，全程机械化作业、社会化服务相配套粮食生产体系 ，</a:t>
            </a:r>
            <a:r>
              <a:rPr lang="zh-CN" altLang="en-US" sz="2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努力稳定</a:t>
            </a:r>
            <a:r>
              <a:rPr lang="en-US" altLang="zh-CN" sz="20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1900</a:t>
            </a:r>
            <a:r>
              <a:rPr lang="zh-CN" altLang="en-US" sz="20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万亩</a:t>
            </a:r>
            <a:r>
              <a:rPr lang="zh-CN" altLang="en-US" sz="2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播种面积和</a:t>
            </a:r>
            <a:r>
              <a:rPr lang="en-US" altLang="zh-CN" sz="20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150</a:t>
            </a:r>
            <a:r>
              <a:rPr lang="zh-CN" altLang="en-US" sz="20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亿斤</a:t>
            </a:r>
            <a:r>
              <a:rPr lang="zh-CN" altLang="en-US" sz="2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总产量</a:t>
            </a:r>
            <a:endParaRPr lang="zh-CN" altLang="en-US" sz="2000" b="1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83" name="文本框 66"/>
          <p:cNvSpPr txBox="1">
            <a:spLocks noChangeArrowheads="1"/>
          </p:cNvSpPr>
          <p:nvPr/>
        </p:nvSpPr>
        <p:spPr bwMode="auto">
          <a:xfrm>
            <a:off x="757238" y="4351338"/>
            <a:ext cx="13589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endParaRPr lang="zh-CN" altLang="en-US" sz="4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45" name="椭圆 44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右箭头 63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9699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66" name="椭圆 6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右箭头 70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9700" name="组合 3"/>
          <p:cNvGrpSpPr/>
          <p:nvPr/>
        </p:nvGrpSpPr>
        <p:grpSpPr bwMode="auto">
          <a:xfrm>
            <a:off x="0" y="619125"/>
            <a:ext cx="7493000" cy="493713"/>
            <a:chOff x="0" y="619738"/>
            <a:chExt cx="3370216" cy="493479"/>
          </a:xfrm>
        </p:grpSpPr>
        <p:grpSp>
          <p:nvGrpSpPr>
            <p:cNvPr id="5" name="组合 71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84" name="矩形 83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5" name="直角三角形 84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9706" name="文本框 85"/>
            <p:cNvSpPr txBox="1">
              <a:spLocks noChangeArrowheads="1"/>
            </p:cNvSpPr>
            <p:nvPr/>
          </p:nvSpPr>
          <p:spPr bwMode="auto">
            <a:xfrm>
              <a:off x="100353" y="638841"/>
              <a:ext cx="2968442" cy="461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（三）加快农业产业提升，推动农业融合发展</a:t>
              </a:r>
              <a:endPara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701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25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702" name="矩形 7"/>
          <p:cNvSpPr>
            <a:spLocks noChangeArrowheads="1"/>
          </p:cNvSpPr>
          <p:nvPr/>
        </p:nvSpPr>
        <p:spPr bwMode="auto">
          <a:xfrm>
            <a:off x="1117600" y="1555750"/>
            <a:ext cx="26463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着力提升主导产业</a:t>
            </a:r>
            <a:endParaRPr lang="zh-CN" altLang="en-US" sz="24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27" name="矩形 8"/>
          <p:cNvSpPr>
            <a:spLocks noChangeArrowheads="1"/>
          </p:cNvSpPr>
          <p:nvPr/>
        </p:nvSpPr>
        <p:spPr bwMode="auto">
          <a:xfrm>
            <a:off x="1117600" y="2038350"/>
            <a:ext cx="10496550" cy="3159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18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以农业“一区一镇”建设、“两区”提升和历史经典产业培育为载体，</a:t>
            </a:r>
            <a:r>
              <a:rPr lang="zh-CN" altLang="en-US" sz="2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全面实施产业提升发展行动计划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做强做优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蔬菜、水果、食用菌、花卉等产业，</a:t>
            </a:r>
            <a:r>
              <a:rPr lang="zh-CN" altLang="en-US" sz="2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重点优化品种结构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加强产品质量安全和品牌建设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，提升产业发展层次；</a:t>
            </a:r>
            <a:r>
              <a:rPr lang="zh-CN" altLang="en-US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做深做精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茶叶、中药材、蚕桑等</a:t>
            </a:r>
            <a:r>
              <a:rPr lang="zh-CN" altLang="en-US" sz="2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历史经典产业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，挖掘文化内涵，将传统优势转为增收优势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18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推进畜牧业</a:t>
            </a:r>
            <a:r>
              <a:rPr lang="zh-CN" altLang="en-US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提升发展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，积极</a:t>
            </a:r>
            <a:r>
              <a:rPr lang="zh-CN" altLang="en-US" sz="2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发展生态高效畜牧业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，加快优良地方品种推广及饲养模式创新，促进安全、健康、营养、美味畜产品生产，满足市场消费需求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673100" y="1577975"/>
            <a:ext cx="438150" cy="438150"/>
          </a:xfrm>
          <a:prstGeom prst="ellipse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"/>
          <p:cNvSpPr>
            <a:spLocks noChangeArrowheads="1"/>
          </p:cNvSpPr>
          <p:nvPr/>
        </p:nvSpPr>
        <p:spPr bwMode="ltGray">
          <a:xfrm>
            <a:off x="935038" y="1417638"/>
            <a:ext cx="2232025" cy="527050"/>
          </a:xfrm>
          <a:prstGeom prst="roundRect">
            <a:avLst>
              <a:gd name="adj" fmla="val 5979"/>
            </a:avLst>
          </a:prstGeom>
          <a:solidFill>
            <a:srgbClr val="FF8500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none" lIns="91429" tIns="45715" rIns="91429" bIns="45715" anchor="ctr"/>
          <a:lstStyle/>
          <a:p>
            <a:pPr algn="ctr" eaLnBrk="0" hangingPunct="0">
              <a:defRPr/>
            </a:pPr>
            <a:r>
              <a:rPr lang="zh-CN" altLang="en-US" sz="24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蔬菜产业</a:t>
            </a:r>
            <a:endParaRPr lang="en-US" altLang="zh-CN" sz="2400" b="1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AutoShape 7"/>
          <p:cNvSpPr>
            <a:spLocks noChangeArrowheads="1"/>
          </p:cNvSpPr>
          <p:nvPr/>
        </p:nvSpPr>
        <p:spPr bwMode="ltGray">
          <a:xfrm>
            <a:off x="3376613" y="1417638"/>
            <a:ext cx="2232025" cy="527050"/>
          </a:xfrm>
          <a:prstGeom prst="roundRect">
            <a:avLst>
              <a:gd name="adj" fmla="val 5979"/>
            </a:avLst>
          </a:prstGeom>
          <a:solidFill>
            <a:srgbClr val="8BAB00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none" lIns="91429" tIns="45715" rIns="91429" bIns="45715" anchor="ctr"/>
          <a:lstStyle/>
          <a:p>
            <a:pPr algn="ctr" eaLnBrk="0" hangingPunct="0">
              <a:defRPr/>
            </a:pPr>
            <a:r>
              <a:rPr lang="zh-CN" altLang="en-US" sz="24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茶叶产业</a:t>
            </a:r>
            <a:endParaRPr lang="zh-CN" altLang="en-US" sz="2400" b="1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AutoShape 8"/>
          <p:cNvSpPr>
            <a:spLocks noChangeArrowheads="1"/>
          </p:cNvSpPr>
          <p:nvPr/>
        </p:nvSpPr>
        <p:spPr bwMode="ltGray">
          <a:xfrm>
            <a:off x="5846763" y="1417638"/>
            <a:ext cx="2232025" cy="527050"/>
          </a:xfrm>
          <a:prstGeom prst="roundRect">
            <a:avLst>
              <a:gd name="adj" fmla="val 5979"/>
            </a:avLst>
          </a:prstGeom>
          <a:solidFill>
            <a:srgbClr val="0066FF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none" lIns="91429" tIns="45715" rIns="91429" bIns="45715" anchor="ctr"/>
          <a:lstStyle/>
          <a:p>
            <a:pPr algn="ctr" eaLnBrk="0" hangingPunct="0">
              <a:defRPr/>
            </a:pPr>
            <a:r>
              <a:rPr lang="zh-CN" altLang="en-US" sz="24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水果产业</a:t>
            </a:r>
            <a:endParaRPr lang="zh-CN" altLang="en-US" sz="2400" b="1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935038" y="2092325"/>
            <a:ext cx="2232025" cy="3940175"/>
          </a:xfrm>
          <a:prstGeom prst="roundRect">
            <a:avLst>
              <a:gd name="adj" fmla="val 1280"/>
            </a:avLst>
          </a:prstGeom>
          <a:solidFill>
            <a:srgbClr val="FF8500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none" lIns="91429" tIns="45715" rIns="91429" bIns="45715" anchor="ctr"/>
          <a:lstStyle/>
          <a:p>
            <a:pPr algn="ctr" eaLnBrk="0" hangingPunct="0">
              <a:defRPr/>
            </a:pPr>
            <a:endParaRPr lang="zh-CN" altLang="en-US" sz="2400" kern="0" dirty="0">
              <a:solidFill>
                <a:sysClr val="window" lastClr="FFFFFF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371850" y="2092325"/>
            <a:ext cx="2232025" cy="3940175"/>
          </a:xfrm>
          <a:prstGeom prst="roundRect">
            <a:avLst>
              <a:gd name="adj" fmla="val 1939"/>
            </a:avLst>
          </a:prstGeom>
          <a:solidFill>
            <a:srgbClr val="8BAB00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none" lIns="91429" tIns="45715" rIns="91429" bIns="45715" anchor="ctr"/>
          <a:lstStyle/>
          <a:p>
            <a:pPr algn="ctr" eaLnBrk="0" hangingPunct="0">
              <a:defRPr/>
            </a:pPr>
            <a:endParaRPr lang="zh-CN" altLang="en-US" sz="2400" kern="0" dirty="0">
              <a:solidFill>
                <a:sysClr val="window" lastClr="FFFFFF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846763" y="2092325"/>
            <a:ext cx="2232025" cy="3967163"/>
          </a:xfrm>
          <a:prstGeom prst="roundRect">
            <a:avLst>
              <a:gd name="adj" fmla="val 1280"/>
            </a:avLst>
          </a:prstGeom>
          <a:solidFill>
            <a:srgbClr val="0066FF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none" lIns="91429" tIns="45715" rIns="91429" bIns="45715" anchor="ctr"/>
          <a:lstStyle/>
          <a:p>
            <a:pPr algn="ctr" eaLnBrk="0" hangingPunct="0">
              <a:defRPr/>
            </a:pPr>
            <a:endParaRPr lang="zh-CN" altLang="en-US" sz="2400" kern="0" dirty="0">
              <a:solidFill>
                <a:sysClr val="window" lastClr="FFFFFF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ltGray">
          <a:xfrm>
            <a:off x="8328025" y="1417638"/>
            <a:ext cx="2520950" cy="527050"/>
          </a:xfrm>
          <a:prstGeom prst="roundRect">
            <a:avLst>
              <a:gd name="adj" fmla="val 5979"/>
            </a:avLst>
          </a:prstGeom>
          <a:solidFill>
            <a:srgbClr val="8A3CC4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none" lIns="91429" tIns="45715" rIns="91429" bIns="45715" anchor="ctr"/>
          <a:lstStyle/>
          <a:p>
            <a:pPr algn="ctr" eaLnBrk="0" hangingPunct="0">
              <a:defRPr/>
            </a:pPr>
            <a:r>
              <a:rPr lang="zh-CN" altLang="en-US" sz="24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畜牧产业</a:t>
            </a:r>
            <a:endParaRPr lang="zh-CN" altLang="en-US" sz="2400" b="1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8328025" y="2092325"/>
            <a:ext cx="2520950" cy="3967163"/>
          </a:xfrm>
          <a:prstGeom prst="roundRect">
            <a:avLst>
              <a:gd name="adj" fmla="val 1280"/>
            </a:avLst>
          </a:prstGeom>
          <a:solidFill>
            <a:srgbClr val="8A3CC4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none" lIns="91429" tIns="45715" rIns="91429" bIns="45715" anchor="ctr"/>
          <a:lstStyle/>
          <a:p>
            <a:pPr algn="ctr" eaLnBrk="0" hangingPunct="0">
              <a:defRPr/>
            </a:pPr>
            <a:endParaRPr lang="zh-CN" altLang="en-US" sz="2400" kern="0" dirty="0">
              <a:solidFill>
                <a:sysClr val="window" lastClr="FFFFFF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30288" y="2287588"/>
            <a:ext cx="2057400" cy="30226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围绕保供给、保安全、促增收，稳定生产规模，优化品种结构，推进区域化、专业化、标准化、集约化生产。到</a:t>
            </a:r>
            <a:r>
              <a:rPr lang="en-US" altLang="zh-CN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2020</a:t>
            </a:r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年，全省蔬菜瓜果面积稳定在</a:t>
            </a:r>
            <a:r>
              <a:rPr lang="en-US" altLang="zh-CN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1100</a:t>
            </a:r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万亩左右，年总产量</a:t>
            </a:r>
            <a:r>
              <a:rPr lang="en-US" altLang="zh-CN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2100</a:t>
            </a:r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万吨、总产值</a:t>
            </a:r>
            <a:r>
              <a:rPr lang="en-US" altLang="zh-CN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650</a:t>
            </a:r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亿元</a:t>
            </a:r>
            <a:endParaRPr lang="zh-CN" altLang="en-US" sz="16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41700" y="2287588"/>
            <a:ext cx="2057400" cy="3613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围绕打造浙江茶历史经典产业，重点培育浙中东“龙井茶”、浙西南“香茶”、浙北“安吉白茶”等品牌。到 </a:t>
            </a:r>
            <a:r>
              <a:rPr lang="en-US" altLang="zh-CN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2020 </a:t>
            </a:r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年，全省茶叶种植面积基本稳定在</a:t>
            </a:r>
            <a:r>
              <a:rPr lang="en-US" altLang="zh-CN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300</a:t>
            </a:r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万亩左右，总产量</a:t>
            </a:r>
            <a:r>
              <a:rPr lang="en-US" altLang="zh-CN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18</a:t>
            </a:r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万吨，茶叶一产产值和综合产值分别达到 </a:t>
            </a:r>
            <a:r>
              <a:rPr lang="en-US" altLang="zh-CN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 </a:t>
            </a:r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亿元、</a:t>
            </a:r>
            <a:r>
              <a:rPr lang="en-US" altLang="zh-CN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1000</a:t>
            </a:r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亿元</a:t>
            </a:r>
            <a:endParaRPr lang="zh-CN" altLang="en-US" sz="16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07088" y="2287588"/>
            <a:ext cx="2058987" cy="30226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围绕发展精品果业，稳定面积、优化结构、提升品质、做强品牌，加快特色水果开发、标准果园建设和“三低”果园改造。到</a:t>
            </a:r>
            <a:r>
              <a:rPr lang="en-US" altLang="zh-CN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2020</a:t>
            </a:r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年，全省果园面积达到</a:t>
            </a:r>
            <a:r>
              <a:rPr lang="en-US" altLang="zh-CN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450</a:t>
            </a:r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万亩，产量</a:t>
            </a:r>
            <a:r>
              <a:rPr lang="en-US" altLang="zh-CN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500</a:t>
            </a:r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万吨，产值</a:t>
            </a:r>
            <a:r>
              <a:rPr lang="en-US" altLang="zh-CN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250</a:t>
            </a:r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亿元左右</a:t>
            </a:r>
            <a:endParaRPr lang="zh-CN" altLang="en-US" sz="16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407400" y="2287588"/>
            <a:ext cx="2347913" cy="36385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坚持“生态优先、供给安全、结构优化、强牧富民”，优化区域布局、产业及品种结构，稳定生猪、奶牛，发展羊、兔、鹅、蜜蜂等草食畜禽和特色产业。到</a:t>
            </a:r>
            <a:r>
              <a:rPr lang="en-US" altLang="zh-CN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2020</a:t>
            </a:r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年，全省生猪、家禽和羊饲养量分别稳定在</a:t>
            </a:r>
            <a:r>
              <a:rPr lang="en-US" altLang="zh-CN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2100</a:t>
            </a:r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万头、</a:t>
            </a:r>
            <a:r>
              <a:rPr lang="en-US" altLang="zh-CN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3.5</a:t>
            </a:r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亿羽和</a:t>
            </a:r>
            <a:r>
              <a:rPr lang="en-US" altLang="zh-CN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400</a:t>
            </a:r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万只，猪肉自给率稳定在</a:t>
            </a:r>
            <a:r>
              <a:rPr lang="en-US" altLang="zh-CN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50%</a:t>
            </a:r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左右</a:t>
            </a:r>
            <a:endParaRPr lang="zh-CN" altLang="en-US" sz="16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34" name="矩形 2"/>
          <p:cNvSpPr>
            <a:spLocks noChangeArrowheads="1"/>
          </p:cNvSpPr>
          <p:nvPr/>
        </p:nvSpPr>
        <p:spPr bwMode="auto">
          <a:xfrm>
            <a:off x="347663" y="350838"/>
            <a:ext cx="5772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专栏</a:t>
            </a: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：主导产业提升发展重点</a:t>
            </a:r>
            <a:endParaRPr lang="en-US" altLang="zh-CN" sz="3200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1066800"/>
            <a:ext cx="12239625" cy="0"/>
          </a:xfrm>
          <a:prstGeom prst="line">
            <a:avLst/>
          </a:prstGeom>
          <a:ln>
            <a:solidFill>
              <a:srgbClr val="E74C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736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17" name="椭圆 16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" name="右箭头 17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0737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20" name="椭圆 19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右箭头 20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0738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26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"/>
          <p:cNvSpPr>
            <a:spLocks noChangeArrowheads="1"/>
          </p:cNvSpPr>
          <p:nvPr/>
        </p:nvSpPr>
        <p:spPr bwMode="ltGray">
          <a:xfrm>
            <a:off x="935038" y="1417638"/>
            <a:ext cx="2232025" cy="527050"/>
          </a:xfrm>
          <a:prstGeom prst="roundRect">
            <a:avLst>
              <a:gd name="adj" fmla="val 5979"/>
            </a:avLst>
          </a:prstGeom>
          <a:solidFill>
            <a:schemeClr val="accent5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none" lIns="91429" tIns="45715" rIns="91429" bIns="45715" anchor="ctr"/>
          <a:lstStyle/>
          <a:p>
            <a:pPr algn="ctr" eaLnBrk="0" hangingPunct="0">
              <a:defRPr/>
            </a:pPr>
            <a:r>
              <a:rPr lang="zh-CN" altLang="en-US" sz="24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花卉产业</a:t>
            </a:r>
            <a:endParaRPr lang="en-US" altLang="zh-CN" sz="2400" b="1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AutoShape 7"/>
          <p:cNvSpPr>
            <a:spLocks noChangeArrowheads="1"/>
          </p:cNvSpPr>
          <p:nvPr/>
        </p:nvSpPr>
        <p:spPr bwMode="ltGray">
          <a:xfrm>
            <a:off x="3376613" y="1417638"/>
            <a:ext cx="2232025" cy="527050"/>
          </a:xfrm>
          <a:prstGeom prst="roundRect">
            <a:avLst>
              <a:gd name="adj" fmla="val 5979"/>
            </a:avLst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none" lIns="91429" tIns="45715" rIns="91429" bIns="45715" anchor="ctr"/>
          <a:lstStyle/>
          <a:p>
            <a:pPr algn="ctr" eaLnBrk="0" hangingPunct="0">
              <a:defRPr/>
            </a:pPr>
            <a:r>
              <a:rPr lang="zh-CN" altLang="en-US" sz="24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食用菌产业</a:t>
            </a:r>
            <a:endParaRPr lang="zh-CN" altLang="en-US" sz="2400" b="1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AutoShape 8"/>
          <p:cNvSpPr>
            <a:spLocks noChangeArrowheads="1"/>
          </p:cNvSpPr>
          <p:nvPr/>
        </p:nvSpPr>
        <p:spPr bwMode="ltGray">
          <a:xfrm>
            <a:off x="5846763" y="1417638"/>
            <a:ext cx="2232025" cy="527050"/>
          </a:xfrm>
          <a:prstGeom prst="roundRect">
            <a:avLst>
              <a:gd name="adj" fmla="val 5979"/>
            </a:avLst>
          </a:prstGeom>
          <a:solidFill>
            <a:schemeClr val="tx1">
              <a:lumMod val="50000"/>
              <a:lumOff val="50000"/>
            </a:scheme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none" lIns="91429" tIns="45715" rIns="91429" bIns="45715" anchor="ctr"/>
          <a:lstStyle/>
          <a:p>
            <a:pPr algn="ctr" eaLnBrk="0" hangingPunct="0">
              <a:defRPr/>
            </a:pPr>
            <a:r>
              <a:rPr lang="zh-CN" altLang="en-US" sz="24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桑蚕产业</a:t>
            </a:r>
            <a:endParaRPr lang="zh-CN" altLang="en-US" sz="2400" b="1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935038" y="2092325"/>
            <a:ext cx="2232025" cy="3940175"/>
          </a:xfrm>
          <a:prstGeom prst="roundRect">
            <a:avLst>
              <a:gd name="adj" fmla="val 1280"/>
            </a:avLst>
          </a:prstGeom>
          <a:solidFill>
            <a:schemeClr val="accent5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none" lIns="91429" tIns="45715" rIns="91429" bIns="45715" anchor="ctr"/>
          <a:lstStyle/>
          <a:p>
            <a:pPr algn="ctr" eaLnBrk="0" hangingPunct="0">
              <a:defRPr/>
            </a:pPr>
            <a:endParaRPr lang="zh-CN" altLang="en-US" sz="2400" kern="0" dirty="0">
              <a:solidFill>
                <a:sysClr val="window" lastClr="FFFFFF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371850" y="2092325"/>
            <a:ext cx="2232025" cy="3940175"/>
          </a:xfrm>
          <a:prstGeom prst="roundRect">
            <a:avLst>
              <a:gd name="adj" fmla="val 1939"/>
            </a:avLst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none" lIns="91429" tIns="45715" rIns="91429" bIns="45715" anchor="ctr"/>
          <a:lstStyle/>
          <a:p>
            <a:pPr algn="ctr" eaLnBrk="0" hangingPunct="0">
              <a:defRPr/>
            </a:pPr>
            <a:endParaRPr lang="zh-CN" altLang="en-US" sz="2400" kern="0" dirty="0">
              <a:solidFill>
                <a:sysClr val="window" lastClr="FFFFFF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846763" y="2092325"/>
            <a:ext cx="2232025" cy="3967163"/>
          </a:xfrm>
          <a:prstGeom prst="roundRect">
            <a:avLst>
              <a:gd name="adj" fmla="val 1280"/>
            </a:avLst>
          </a:prstGeom>
          <a:solidFill>
            <a:schemeClr val="tx1">
              <a:lumMod val="50000"/>
              <a:lumOff val="50000"/>
            </a:scheme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none" lIns="91429" tIns="45715" rIns="91429" bIns="45715" anchor="ctr"/>
          <a:lstStyle/>
          <a:p>
            <a:pPr algn="ctr" eaLnBrk="0" hangingPunct="0">
              <a:defRPr/>
            </a:pPr>
            <a:endParaRPr lang="zh-CN" altLang="en-US" sz="2400" kern="0" dirty="0">
              <a:solidFill>
                <a:sysClr val="window" lastClr="FFFFFF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ltGray">
          <a:xfrm>
            <a:off x="8328025" y="1417638"/>
            <a:ext cx="2520950" cy="527050"/>
          </a:xfrm>
          <a:prstGeom prst="roundRect">
            <a:avLst>
              <a:gd name="adj" fmla="val 5979"/>
            </a:avLst>
          </a:prstGeom>
          <a:solidFill>
            <a:srgbClr val="009999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none" lIns="91429" tIns="45715" rIns="91429" bIns="45715" anchor="ctr"/>
          <a:lstStyle/>
          <a:p>
            <a:pPr algn="ctr" eaLnBrk="0" hangingPunct="0">
              <a:defRPr/>
            </a:pPr>
            <a:r>
              <a:rPr lang="zh-CN" altLang="en-US" sz="24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中药材产业</a:t>
            </a:r>
            <a:endParaRPr lang="zh-CN" altLang="en-US" sz="2400" b="1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8328025" y="2092325"/>
            <a:ext cx="2520950" cy="3967163"/>
          </a:xfrm>
          <a:prstGeom prst="roundRect">
            <a:avLst>
              <a:gd name="adj" fmla="val 1280"/>
            </a:avLst>
          </a:prstGeom>
          <a:solidFill>
            <a:srgbClr val="009999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none" lIns="91429" tIns="45715" rIns="91429" bIns="45715" anchor="ctr"/>
          <a:lstStyle/>
          <a:p>
            <a:pPr algn="ctr" eaLnBrk="0" hangingPunct="0">
              <a:defRPr/>
            </a:pPr>
            <a:endParaRPr lang="zh-CN" altLang="en-US" sz="2400" kern="0" dirty="0">
              <a:solidFill>
                <a:sysClr val="window" lastClr="FFFFFF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30288" y="2287588"/>
            <a:ext cx="2057400" cy="24304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以市场为导向，强基础、调结构、重创新、拓市场、增效益，加快产业转型升级。到</a:t>
            </a:r>
            <a:r>
              <a:rPr lang="en-US" altLang="zh-CN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2020</a:t>
            </a:r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年，全省花卉种植面积达到</a:t>
            </a:r>
            <a:r>
              <a:rPr lang="en-US" altLang="zh-CN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万亩，销售收入</a:t>
            </a:r>
            <a:r>
              <a:rPr lang="en-US" altLang="zh-CN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亿元以上</a:t>
            </a:r>
            <a:endParaRPr lang="zh-CN" altLang="en-US" sz="16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41700" y="2287588"/>
            <a:ext cx="2057400" cy="3317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坚持生态健康菇业发展方向，重点推进规模化、标准化、集约化、机械化生产。到</a:t>
            </a:r>
            <a:r>
              <a:rPr lang="en-US" altLang="zh-CN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2020</a:t>
            </a:r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年，全省食用菌总产量达到</a:t>
            </a:r>
            <a:r>
              <a:rPr lang="en-US" altLang="zh-CN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130</a:t>
            </a:r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万吨，一产产值突破</a:t>
            </a:r>
            <a:r>
              <a:rPr lang="en-US" altLang="zh-CN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亿元，综合产值突破</a:t>
            </a:r>
            <a:r>
              <a:rPr lang="en-US" altLang="zh-CN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550</a:t>
            </a:r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亿元，出口额达到</a:t>
            </a:r>
            <a:r>
              <a:rPr lang="en-US" altLang="zh-CN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1.5</a:t>
            </a:r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亿美元以上</a:t>
            </a:r>
            <a:endParaRPr lang="zh-CN" altLang="en-US" sz="16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07088" y="2287588"/>
            <a:ext cx="2058987" cy="3613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以稳定基地、巩固优势、提升效益为目标，改革传统生产方式，巩固优化嘉湖、浙西南二大产区，拓展资源循环利用和蚕茧初加工，挖掘生态、文化功能。到</a:t>
            </a:r>
            <a:r>
              <a:rPr lang="en-US" altLang="zh-CN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2020</a:t>
            </a:r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年，全省蚕茧总产量</a:t>
            </a:r>
            <a:r>
              <a:rPr lang="en-US" altLang="zh-CN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万吨以上，优质茧率</a:t>
            </a:r>
            <a:r>
              <a:rPr lang="en-US" altLang="zh-CN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70%</a:t>
            </a:r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以上，产值</a:t>
            </a:r>
            <a:r>
              <a:rPr lang="en-US" altLang="zh-CN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亿元</a:t>
            </a:r>
            <a:endParaRPr lang="zh-CN" altLang="en-US" sz="16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374063" y="2287588"/>
            <a:ext cx="2408237" cy="3317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推行规模化种植、标准化生产、产业化经营、机械化加工和电商化销售，打造“浙产药材”品牌。到</a:t>
            </a:r>
            <a:r>
              <a:rPr lang="en-US" altLang="zh-CN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2020</a:t>
            </a:r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年，全省中药材种植面积</a:t>
            </a:r>
            <a:r>
              <a:rPr lang="en-US" altLang="zh-CN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70</a:t>
            </a:r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万亩，实现一产产值</a:t>
            </a:r>
            <a:r>
              <a:rPr lang="en-US" altLang="zh-CN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亿元、综合产值</a:t>
            </a:r>
            <a:r>
              <a:rPr lang="en-US" altLang="zh-CN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500</a:t>
            </a:r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亿元、出口额</a:t>
            </a:r>
            <a:r>
              <a:rPr lang="en-US" altLang="zh-CN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亿美元以上，高效生态、道地优质的产业体系基本形成</a:t>
            </a:r>
            <a:endParaRPr lang="zh-CN" altLang="en-US" sz="16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758" name="矩形 2"/>
          <p:cNvSpPr>
            <a:spLocks noChangeArrowheads="1"/>
          </p:cNvSpPr>
          <p:nvPr/>
        </p:nvSpPr>
        <p:spPr bwMode="auto">
          <a:xfrm>
            <a:off x="347663" y="350838"/>
            <a:ext cx="5772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专栏</a:t>
            </a: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：主导产业提升发展重点</a:t>
            </a:r>
            <a:endParaRPr lang="en-US" altLang="zh-CN" sz="3200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1066800"/>
            <a:ext cx="12239625" cy="0"/>
          </a:xfrm>
          <a:prstGeom prst="line">
            <a:avLst/>
          </a:prstGeom>
          <a:ln>
            <a:solidFill>
              <a:srgbClr val="E74C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760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17" name="椭圆 16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" name="右箭头 17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1761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20" name="椭圆 19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右箭头 20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1762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27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45" name="椭圆 44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右箭头 63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2771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66" name="椭圆 6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右箭头 70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2772" name="组合 3"/>
          <p:cNvGrpSpPr/>
          <p:nvPr/>
        </p:nvGrpSpPr>
        <p:grpSpPr bwMode="auto">
          <a:xfrm>
            <a:off x="0" y="619125"/>
            <a:ext cx="7493000" cy="493713"/>
            <a:chOff x="0" y="619738"/>
            <a:chExt cx="3370216" cy="493479"/>
          </a:xfrm>
        </p:grpSpPr>
        <p:grpSp>
          <p:nvGrpSpPr>
            <p:cNvPr id="5" name="组合 71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84" name="矩形 83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5" name="直角三角形 84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32778" name="文本框 85"/>
            <p:cNvSpPr txBox="1">
              <a:spLocks noChangeArrowheads="1"/>
            </p:cNvSpPr>
            <p:nvPr/>
          </p:nvSpPr>
          <p:spPr bwMode="auto">
            <a:xfrm>
              <a:off x="100353" y="638841"/>
              <a:ext cx="2968442" cy="461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（三）加快农业产业提升，推动农业融合发展</a:t>
              </a:r>
              <a:endPara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2773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28</a:t>
            </a:r>
            <a:endParaRPr lang="en-US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74" name="矩形 7"/>
          <p:cNvSpPr>
            <a:spLocks noChangeArrowheads="1"/>
          </p:cNvSpPr>
          <p:nvPr/>
        </p:nvSpPr>
        <p:spPr bwMode="auto">
          <a:xfrm>
            <a:off x="1117600" y="1555750"/>
            <a:ext cx="26463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大力发展新兴产业</a:t>
            </a:r>
            <a:endParaRPr lang="zh-CN" altLang="en-US" sz="24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799" name="矩形 8"/>
          <p:cNvSpPr>
            <a:spLocks noChangeArrowheads="1"/>
          </p:cNvSpPr>
          <p:nvPr/>
        </p:nvSpPr>
        <p:spPr bwMode="auto">
          <a:xfrm>
            <a:off x="1117600" y="2038350"/>
            <a:ext cx="10496550" cy="2941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1800"/>
              </a:spcBef>
              <a:buFont typeface="Wingdings" pitchFamily="2" charset="2"/>
              <a:buChar char="q"/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积极发展</a:t>
            </a:r>
            <a:r>
              <a:rPr lang="zh-CN" altLang="en-US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农产品精深加工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，引导农业企业应用新材料、新技术、新工艺、新设施，推进农产品精深加工装备改造升级，提高农产品加工转化率和附加值，增强对农民增收的带动能力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1800"/>
              </a:spcBef>
              <a:buFont typeface="Wingdings" pitchFamily="2" charset="2"/>
              <a:buChar char="q"/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利用现代信息技术和现代生物技术等新手段，大力培育</a:t>
            </a:r>
            <a:r>
              <a:rPr lang="zh-CN" altLang="en-US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生物农业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智慧农业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电子商务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等新产业，积极探索发展</a:t>
            </a:r>
            <a:r>
              <a:rPr lang="zh-CN" altLang="en-US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订制农业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会展农业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en-US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众筹农业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等新业态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1800"/>
              </a:spcBef>
              <a:buFont typeface="Wingdings" pitchFamily="2" charset="2"/>
              <a:buChar char="q"/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大力发展</a:t>
            </a:r>
            <a:r>
              <a:rPr lang="zh-CN" altLang="en-US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休闲观光农业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en-US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创意农业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，不断拓展农业发展新空间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673100" y="1577975"/>
            <a:ext cx="438150" cy="438150"/>
          </a:xfrm>
          <a:prstGeom prst="ellipse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18038" y="2220913"/>
            <a:ext cx="5570537" cy="21240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发展基础与经验</a:t>
            </a:r>
            <a:endParaRPr lang="en-US" altLang="zh-CN" sz="6000" b="1" dirty="0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发展基础</a:t>
            </a:r>
            <a:endParaRPr lang="en-US" altLang="zh-CN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主要经验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23" name="TextBox 4"/>
          <p:cNvSpPr txBox="1">
            <a:spLocks noChangeArrowheads="1"/>
          </p:cNvSpPr>
          <p:nvPr/>
        </p:nvSpPr>
        <p:spPr bwMode="auto">
          <a:xfrm>
            <a:off x="1979613" y="1635125"/>
            <a:ext cx="2652712" cy="275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7300">
                <a:solidFill>
                  <a:srgbClr val="E74C2E"/>
                </a:solidFill>
                <a:latin typeface="Latha" pitchFamily="34" charset="0"/>
              </a:rPr>
              <a:t>[</a:t>
            </a:r>
            <a:r>
              <a:rPr lang="en-US" altLang="zh-CN" sz="17300">
                <a:solidFill>
                  <a:srgbClr val="E74C2E"/>
                </a:solidFill>
                <a:latin typeface="FrankRuehl" pitchFamily="34" charset="-79"/>
                <a:cs typeface="FrankRuehl" pitchFamily="34" charset="-79"/>
              </a:rPr>
              <a:t>1</a:t>
            </a:r>
            <a:r>
              <a:rPr lang="en-US" altLang="zh-CN" sz="17300">
                <a:solidFill>
                  <a:srgbClr val="E74C2E"/>
                </a:solidFill>
                <a:latin typeface="Latha" pitchFamily="34" charset="0"/>
              </a:rPr>
              <a:t>]</a:t>
            </a:r>
            <a:endParaRPr lang="zh-CN" altLang="en-US" sz="17300">
              <a:solidFill>
                <a:srgbClr val="E74C2E"/>
              </a:solidFill>
              <a:latin typeface="Latha" pitchFamily="34" charset="0"/>
            </a:endParaRPr>
          </a:p>
        </p:txBody>
      </p:sp>
      <p:grpSp>
        <p:nvGrpSpPr>
          <p:cNvPr id="5124" name="组合 34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8" name="椭圆 7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右箭头 8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125" name="组合 42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11" name="椭圆 10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右箭头 11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5126" name="文本框 45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45" name="椭圆 44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右箭头 63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3795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66" name="椭圆 6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右箭头 70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3796" name="组合 3"/>
          <p:cNvGrpSpPr/>
          <p:nvPr/>
        </p:nvGrpSpPr>
        <p:grpSpPr bwMode="auto">
          <a:xfrm>
            <a:off x="0" y="619125"/>
            <a:ext cx="7493000" cy="493713"/>
            <a:chOff x="0" y="619738"/>
            <a:chExt cx="3370216" cy="493479"/>
          </a:xfrm>
        </p:grpSpPr>
        <p:grpSp>
          <p:nvGrpSpPr>
            <p:cNvPr id="5" name="组合 71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84" name="矩形 83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5" name="直角三角形 84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33802" name="文本框 85"/>
            <p:cNvSpPr txBox="1">
              <a:spLocks noChangeArrowheads="1"/>
            </p:cNvSpPr>
            <p:nvPr/>
          </p:nvSpPr>
          <p:spPr bwMode="auto">
            <a:xfrm>
              <a:off x="100353" y="638841"/>
              <a:ext cx="2968442" cy="461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（三）加快农业产业提升，推动农业融合发展</a:t>
              </a:r>
              <a:endPara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3797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29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798" name="矩形 7"/>
          <p:cNvSpPr>
            <a:spLocks noChangeArrowheads="1"/>
          </p:cNvSpPr>
          <p:nvPr/>
        </p:nvSpPr>
        <p:spPr bwMode="auto">
          <a:xfrm>
            <a:off x="1117600" y="1555750"/>
            <a:ext cx="26463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加快产业融合发展</a:t>
            </a:r>
            <a:endParaRPr lang="zh-CN" altLang="en-US" sz="24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23" name="矩形 8"/>
          <p:cNvSpPr>
            <a:spLocks noChangeArrowheads="1"/>
          </p:cNvSpPr>
          <p:nvPr/>
        </p:nvSpPr>
        <p:spPr bwMode="auto">
          <a:xfrm>
            <a:off x="1117600" y="2038350"/>
            <a:ext cx="10496550" cy="3521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1800"/>
              </a:spcBef>
              <a:buFont typeface="Wingdings" pitchFamily="2" charset="2"/>
              <a:buChar char="q"/>
            </a:pPr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内部：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科学安排、综合利用农业生产物质资源要素及时间、空间等布局，采用</a:t>
            </a:r>
            <a:r>
              <a:rPr lang="zh-CN" altLang="en-US" sz="2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农牧结合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轮作套种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等方式，推动种养业内部各产业融合发展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1800"/>
              </a:spcBef>
              <a:buFont typeface="Wingdings" pitchFamily="2" charset="2"/>
              <a:buChar char="q"/>
            </a:pPr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纵向：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推进</a:t>
            </a:r>
            <a:r>
              <a:rPr lang="zh-CN" altLang="en-US" sz="2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农业全产业链建设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，健全农产品冷链物流体系，加快农产品产地市场建设，扩大代耕代种、统防统治、烘干储藏等生产性服务，推动农业“接二连三”、一二三产融合发展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1800"/>
              </a:spcBef>
              <a:buFont typeface="Wingdings" pitchFamily="2" charset="2"/>
              <a:buChar char="q"/>
            </a:pPr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横向：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加快农业与旅游、教育、文化、健康养老等</a:t>
            </a:r>
            <a:r>
              <a:rPr lang="zh-CN" altLang="en-US" sz="2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相关产业深度融合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，实现资源共享，优势互补，发挥农业多种功能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673100" y="1577975"/>
            <a:ext cx="438150" cy="438150"/>
          </a:xfrm>
          <a:prstGeom prst="ellipse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45" name="椭圆 44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右箭头 63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4819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66" name="椭圆 6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右箭头 70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4820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4821" name="组合 5"/>
          <p:cNvGrpSpPr/>
          <p:nvPr/>
        </p:nvGrpSpPr>
        <p:grpSpPr bwMode="auto">
          <a:xfrm>
            <a:off x="530225" y="1747838"/>
            <a:ext cx="4724400" cy="4257675"/>
            <a:chOff x="6753498" y="1842319"/>
            <a:chExt cx="4365234" cy="4258096"/>
          </a:xfrm>
        </p:grpSpPr>
        <p:sp>
          <p:nvSpPr>
            <p:cNvPr id="86" name="矩形 85"/>
            <p:cNvSpPr/>
            <p:nvPr/>
          </p:nvSpPr>
          <p:spPr>
            <a:xfrm>
              <a:off x="6753498" y="1842319"/>
              <a:ext cx="4365234" cy="4258096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860" name="文本框 32"/>
            <p:cNvSpPr txBox="1">
              <a:spLocks noChangeArrowheads="1"/>
            </p:cNvSpPr>
            <p:nvPr/>
          </p:nvSpPr>
          <p:spPr bwMode="auto">
            <a:xfrm>
              <a:off x="6889912" y="2075704"/>
              <a:ext cx="4064537" cy="37992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just">
                <a:lnSpc>
                  <a:spcPct val="140000"/>
                </a:lnSpc>
                <a:defRPr/>
              </a:pP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以</a:t>
              </a:r>
              <a:r>
                <a:rPr lang="zh-CN" altLang="en-US" sz="2200" b="1" dirty="0">
                  <a:solidFill>
                    <a:srgbClr val="FF3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全国现代生态循环农业试点</a:t>
              </a: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省建设为抓手，坚持政府引导、市场主导、社会联动、主体自觉，着力推动产业优化布局、资源高效利用、生产清洁安全和环境持续改善。</a:t>
              </a:r>
              <a:r>
                <a:rPr lang="zh-CN" altLang="en-US" sz="2000" b="1" dirty="0">
                  <a:solidFill>
                    <a:srgbClr val="FF3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到</a:t>
              </a:r>
              <a:r>
                <a:rPr lang="en-US" altLang="zh-CN" sz="2000" b="1" dirty="0">
                  <a:solidFill>
                    <a:srgbClr val="FF3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2017</a:t>
              </a:r>
              <a:r>
                <a:rPr lang="zh-CN" altLang="en-US" sz="2000" b="1" dirty="0">
                  <a:solidFill>
                    <a:srgbClr val="FF3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年完成“一控两减四基本”建设目标，</a:t>
              </a:r>
              <a:r>
                <a:rPr lang="en-US" altLang="zh-CN" sz="2000" b="1" dirty="0">
                  <a:solidFill>
                    <a:srgbClr val="FF3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2020</a:t>
              </a:r>
              <a:r>
                <a:rPr lang="zh-CN" altLang="en-US" sz="2000" b="1" dirty="0">
                  <a:solidFill>
                    <a:srgbClr val="FF3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年在全省域范围建立现代生态循环农业发展制度体系和长效机制</a:t>
              </a: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，成为全国现代生态循环农业先行区和示范省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9" name="任意多边形 88"/>
          <p:cNvSpPr/>
          <p:nvPr/>
        </p:nvSpPr>
        <p:spPr>
          <a:xfrm>
            <a:off x="6724650" y="2401888"/>
            <a:ext cx="3402013" cy="576262"/>
          </a:xfrm>
          <a:custGeom>
            <a:avLst/>
            <a:gdLst>
              <a:gd name="connsiteX0" fmla="*/ 16062 w 4098963"/>
              <a:gd name="connsiteY0" fmla="*/ 0 h 340242"/>
              <a:gd name="connsiteX1" fmla="*/ 3928842 w 4098963"/>
              <a:gd name="connsiteY1" fmla="*/ 0 h 340242"/>
              <a:gd name="connsiteX2" fmla="*/ 4098963 w 4098963"/>
              <a:gd name="connsiteY2" fmla="*/ 170121 h 340242"/>
              <a:gd name="connsiteX3" fmla="*/ 3928842 w 4098963"/>
              <a:gd name="connsiteY3" fmla="*/ 340242 h 340242"/>
              <a:gd name="connsiteX4" fmla="*/ 16062 w 4098963"/>
              <a:gd name="connsiteY4" fmla="*/ 340242 h 340242"/>
              <a:gd name="connsiteX5" fmla="*/ 0 w 4098963"/>
              <a:gd name="connsiteY5" fmla="*/ 336999 h 340242"/>
              <a:gd name="connsiteX6" fmla="*/ 0 w 4098963"/>
              <a:gd name="connsiteY6" fmla="*/ 3243 h 340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98963" h="340242">
                <a:moveTo>
                  <a:pt x="16062" y="0"/>
                </a:moveTo>
                <a:lnTo>
                  <a:pt x="3928842" y="0"/>
                </a:lnTo>
                <a:cubicBezTo>
                  <a:pt x="4022797" y="0"/>
                  <a:pt x="4098963" y="76166"/>
                  <a:pt x="4098963" y="170121"/>
                </a:cubicBezTo>
                <a:cubicBezTo>
                  <a:pt x="4098963" y="264076"/>
                  <a:pt x="4022797" y="340242"/>
                  <a:pt x="3928842" y="340242"/>
                </a:cubicBezTo>
                <a:lnTo>
                  <a:pt x="16062" y="340242"/>
                </a:lnTo>
                <a:lnTo>
                  <a:pt x="0" y="336999"/>
                </a:lnTo>
                <a:lnTo>
                  <a:pt x="0" y="3243"/>
                </a:lnTo>
                <a:close/>
              </a:path>
            </a:pathLst>
          </a:custGeom>
          <a:solidFill>
            <a:srgbClr val="E74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加强农业污染综合治理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任意多边形 89"/>
          <p:cNvSpPr/>
          <p:nvPr/>
        </p:nvSpPr>
        <p:spPr>
          <a:xfrm>
            <a:off x="6751638" y="4713288"/>
            <a:ext cx="2857500" cy="576262"/>
          </a:xfrm>
          <a:custGeom>
            <a:avLst/>
            <a:gdLst>
              <a:gd name="connsiteX0" fmla="*/ 16062 w 4098963"/>
              <a:gd name="connsiteY0" fmla="*/ 0 h 340242"/>
              <a:gd name="connsiteX1" fmla="*/ 3928842 w 4098963"/>
              <a:gd name="connsiteY1" fmla="*/ 0 h 340242"/>
              <a:gd name="connsiteX2" fmla="*/ 4098963 w 4098963"/>
              <a:gd name="connsiteY2" fmla="*/ 170121 h 340242"/>
              <a:gd name="connsiteX3" fmla="*/ 3928842 w 4098963"/>
              <a:gd name="connsiteY3" fmla="*/ 340242 h 340242"/>
              <a:gd name="connsiteX4" fmla="*/ 16062 w 4098963"/>
              <a:gd name="connsiteY4" fmla="*/ 340242 h 340242"/>
              <a:gd name="connsiteX5" fmla="*/ 0 w 4098963"/>
              <a:gd name="connsiteY5" fmla="*/ 336999 h 340242"/>
              <a:gd name="connsiteX6" fmla="*/ 0 w 4098963"/>
              <a:gd name="connsiteY6" fmla="*/ 3243 h 340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98963" h="340242">
                <a:moveTo>
                  <a:pt x="16062" y="0"/>
                </a:moveTo>
                <a:lnTo>
                  <a:pt x="3928842" y="0"/>
                </a:lnTo>
                <a:cubicBezTo>
                  <a:pt x="4022797" y="0"/>
                  <a:pt x="4098963" y="76166"/>
                  <a:pt x="4098963" y="170121"/>
                </a:cubicBezTo>
                <a:cubicBezTo>
                  <a:pt x="4098963" y="264076"/>
                  <a:pt x="4022797" y="340242"/>
                  <a:pt x="3928842" y="340242"/>
                </a:cubicBezTo>
                <a:lnTo>
                  <a:pt x="16062" y="340242"/>
                </a:lnTo>
                <a:lnTo>
                  <a:pt x="0" y="336999"/>
                </a:lnTo>
                <a:lnTo>
                  <a:pt x="0" y="3243"/>
                </a:lnTo>
                <a:close/>
              </a:path>
            </a:pathLst>
          </a:custGeom>
          <a:solidFill>
            <a:srgbClr val="E74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zh-CN" alt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深入推进示范创建</a:t>
            </a:r>
            <a:endParaRPr lang="zh-CN" alt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任意多边形 90"/>
          <p:cNvSpPr/>
          <p:nvPr/>
        </p:nvSpPr>
        <p:spPr>
          <a:xfrm>
            <a:off x="6737350" y="3581400"/>
            <a:ext cx="4618038" cy="576263"/>
          </a:xfrm>
          <a:custGeom>
            <a:avLst/>
            <a:gdLst>
              <a:gd name="connsiteX0" fmla="*/ 16062 w 4098963"/>
              <a:gd name="connsiteY0" fmla="*/ 0 h 340242"/>
              <a:gd name="connsiteX1" fmla="*/ 3928842 w 4098963"/>
              <a:gd name="connsiteY1" fmla="*/ 0 h 340242"/>
              <a:gd name="connsiteX2" fmla="*/ 4098963 w 4098963"/>
              <a:gd name="connsiteY2" fmla="*/ 170121 h 340242"/>
              <a:gd name="connsiteX3" fmla="*/ 3928842 w 4098963"/>
              <a:gd name="connsiteY3" fmla="*/ 340242 h 340242"/>
              <a:gd name="connsiteX4" fmla="*/ 16062 w 4098963"/>
              <a:gd name="connsiteY4" fmla="*/ 340242 h 340242"/>
              <a:gd name="connsiteX5" fmla="*/ 0 w 4098963"/>
              <a:gd name="connsiteY5" fmla="*/ 336999 h 340242"/>
              <a:gd name="connsiteX6" fmla="*/ 0 w 4098963"/>
              <a:gd name="connsiteY6" fmla="*/ 3243 h 340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98963" h="340242">
                <a:moveTo>
                  <a:pt x="16062" y="0"/>
                </a:moveTo>
                <a:lnTo>
                  <a:pt x="3928842" y="0"/>
                </a:lnTo>
                <a:cubicBezTo>
                  <a:pt x="4022797" y="0"/>
                  <a:pt x="4098963" y="76166"/>
                  <a:pt x="4098963" y="170121"/>
                </a:cubicBezTo>
                <a:cubicBezTo>
                  <a:pt x="4098963" y="264076"/>
                  <a:pt x="4022797" y="340242"/>
                  <a:pt x="3928842" y="340242"/>
                </a:cubicBezTo>
                <a:lnTo>
                  <a:pt x="16062" y="340242"/>
                </a:lnTo>
                <a:lnTo>
                  <a:pt x="0" y="336999"/>
                </a:lnTo>
                <a:lnTo>
                  <a:pt x="0" y="3243"/>
                </a:lnTo>
                <a:close/>
              </a:path>
            </a:pathLst>
          </a:custGeom>
          <a:solidFill>
            <a:srgbClr val="E74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推进农业废弃物资源化循环利用</a:t>
            </a:r>
            <a:endParaRPr lang="zh-CN" alt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任意多边形 91"/>
          <p:cNvSpPr/>
          <p:nvPr/>
        </p:nvSpPr>
        <p:spPr>
          <a:xfrm>
            <a:off x="5613400" y="4438650"/>
            <a:ext cx="1046163" cy="1044575"/>
          </a:xfrm>
          <a:custGeom>
            <a:avLst/>
            <a:gdLst>
              <a:gd name="connsiteX0" fmla="*/ 390398 w 780796"/>
              <a:gd name="connsiteY0" fmla="*/ 0 h 780796"/>
              <a:gd name="connsiteX1" fmla="*/ 780796 w 780796"/>
              <a:gd name="connsiteY1" fmla="*/ 390398 h 780796"/>
              <a:gd name="connsiteX2" fmla="*/ 390398 w 780796"/>
              <a:gd name="connsiteY2" fmla="*/ 780796 h 780796"/>
              <a:gd name="connsiteX3" fmla="*/ 0 w 780796"/>
              <a:gd name="connsiteY3" fmla="*/ 390398 h 780796"/>
              <a:gd name="connsiteX4" fmla="*/ 13 w 780796"/>
              <a:gd name="connsiteY4" fmla="*/ 390270 h 780796"/>
              <a:gd name="connsiteX5" fmla="*/ 372619 w 780796"/>
              <a:gd name="connsiteY5" fmla="*/ 390270 h 780796"/>
              <a:gd name="connsiteX6" fmla="*/ 372619 w 780796"/>
              <a:gd name="connsiteY6" fmla="*/ 1792 h 780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0796" h="780796">
                <a:moveTo>
                  <a:pt x="390398" y="0"/>
                </a:moveTo>
                <a:cubicBezTo>
                  <a:pt x="606009" y="0"/>
                  <a:pt x="780796" y="174787"/>
                  <a:pt x="780796" y="390398"/>
                </a:cubicBezTo>
                <a:cubicBezTo>
                  <a:pt x="780796" y="606009"/>
                  <a:pt x="606009" y="780796"/>
                  <a:pt x="390398" y="780796"/>
                </a:cubicBezTo>
                <a:cubicBezTo>
                  <a:pt x="174787" y="780796"/>
                  <a:pt x="0" y="606009"/>
                  <a:pt x="0" y="390398"/>
                </a:cubicBezTo>
                <a:lnTo>
                  <a:pt x="13" y="390270"/>
                </a:lnTo>
                <a:lnTo>
                  <a:pt x="372619" y="390270"/>
                </a:lnTo>
                <a:lnTo>
                  <a:pt x="372619" y="179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3" name="任意多边形 92"/>
          <p:cNvSpPr/>
          <p:nvPr/>
        </p:nvSpPr>
        <p:spPr>
          <a:xfrm>
            <a:off x="5613400" y="3311525"/>
            <a:ext cx="1046163" cy="1044575"/>
          </a:xfrm>
          <a:custGeom>
            <a:avLst/>
            <a:gdLst>
              <a:gd name="connsiteX0" fmla="*/ 390398 w 780796"/>
              <a:gd name="connsiteY0" fmla="*/ 0 h 780796"/>
              <a:gd name="connsiteX1" fmla="*/ 780796 w 780796"/>
              <a:gd name="connsiteY1" fmla="*/ 390398 h 780796"/>
              <a:gd name="connsiteX2" fmla="*/ 390398 w 780796"/>
              <a:gd name="connsiteY2" fmla="*/ 780796 h 780796"/>
              <a:gd name="connsiteX3" fmla="*/ 0 w 780796"/>
              <a:gd name="connsiteY3" fmla="*/ 390398 h 780796"/>
              <a:gd name="connsiteX4" fmla="*/ 13 w 780796"/>
              <a:gd name="connsiteY4" fmla="*/ 390270 h 780796"/>
              <a:gd name="connsiteX5" fmla="*/ 372619 w 780796"/>
              <a:gd name="connsiteY5" fmla="*/ 390270 h 780796"/>
              <a:gd name="connsiteX6" fmla="*/ 372619 w 780796"/>
              <a:gd name="connsiteY6" fmla="*/ 1792 h 780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0796" h="780796">
                <a:moveTo>
                  <a:pt x="390398" y="0"/>
                </a:moveTo>
                <a:cubicBezTo>
                  <a:pt x="606009" y="0"/>
                  <a:pt x="780796" y="174787"/>
                  <a:pt x="780796" y="390398"/>
                </a:cubicBezTo>
                <a:cubicBezTo>
                  <a:pt x="780796" y="606009"/>
                  <a:pt x="606009" y="780796"/>
                  <a:pt x="390398" y="780796"/>
                </a:cubicBezTo>
                <a:cubicBezTo>
                  <a:pt x="174787" y="780796"/>
                  <a:pt x="0" y="606009"/>
                  <a:pt x="0" y="390398"/>
                </a:cubicBezTo>
                <a:lnTo>
                  <a:pt x="13" y="390270"/>
                </a:lnTo>
                <a:lnTo>
                  <a:pt x="372619" y="390270"/>
                </a:lnTo>
                <a:lnTo>
                  <a:pt x="372619" y="179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4" name="任意多边形 93"/>
          <p:cNvSpPr/>
          <p:nvPr/>
        </p:nvSpPr>
        <p:spPr>
          <a:xfrm>
            <a:off x="5613400" y="2160588"/>
            <a:ext cx="1046163" cy="1046162"/>
          </a:xfrm>
          <a:custGeom>
            <a:avLst/>
            <a:gdLst>
              <a:gd name="connsiteX0" fmla="*/ 390398 w 780796"/>
              <a:gd name="connsiteY0" fmla="*/ 0 h 780796"/>
              <a:gd name="connsiteX1" fmla="*/ 780796 w 780796"/>
              <a:gd name="connsiteY1" fmla="*/ 390398 h 780796"/>
              <a:gd name="connsiteX2" fmla="*/ 390398 w 780796"/>
              <a:gd name="connsiteY2" fmla="*/ 780796 h 780796"/>
              <a:gd name="connsiteX3" fmla="*/ 0 w 780796"/>
              <a:gd name="connsiteY3" fmla="*/ 390398 h 780796"/>
              <a:gd name="connsiteX4" fmla="*/ 13 w 780796"/>
              <a:gd name="connsiteY4" fmla="*/ 390270 h 780796"/>
              <a:gd name="connsiteX5" fmla="*/ 372619 w 780796"/>
              <a:gd name="connsiteY5" fmla="*/ 390270 h 780796"/>
              <a:gd name="connsiteX6" fmla="*/ 372619 w 780796"/>
              <a:gd name="connsiteY6" fmla="*/ 1792 h 780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0796" h="780796">
                <a:moveTo>
                  <a:pt x="390398" y="0"/>
                </a:moveTo>
                <a:cubicBezTo>
                  <a:pt x="606009" y="0"/>
                  <a:pt x="780796" y="174787"/>
                  <a:pt x="780796" y="390398"/>
                </a:cubicBezTo>
                <a:cubicBezTo>
                  <a:pt x="780796" y="606009"/>
                  <a:pt x="606009" y="780796"/>
                  <a:pt x="390398" y="780796"/>
                </a:cubicBezTo>
                <a:cubicBezTo>
                  <a:pt x="174787" y="780796"/>
                  <a:pt x="0" y="606009"/>
                  <a:pt x="0" y="390398"/>
                </a:cubicBezTo>
                <a:lnTo>
                  <a:pt x="13" y="390270"/>
                </a:lnTo>
                <a:lnTo>
                  <a:pt x="372619" y="390270"/>
                </a:lnTo>
                <a:lnTo>
                  <a:pt x="372619" y="179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5" name="直接连接符 94"/>
          <p:cNvCxnSpPr/>
          <p:nvPr/>
        </p:nvCxnSpPr>
        <p:spPr>
          <a:xfrm>
            <a:off x="6137275" y="1301750"/>
            <a:ext cx="0" cy="49323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椭圆 95"/>
          <p:cNvSpPr/>
          <p:nvPr/>
        </p:nvSpPr>
        <p:spPr>
          <a:xfrm>
            <a:off x="5726113" y="2273300"/>
            <a:ext cx="820737" cy="820738"/>
          </a:xfrm>
          <a:prstGeom prst="ellipse">
            <a:avLst/>
          </a:prstGeom>
          <a:solidFill>
            <a:srgbClr val="FE5A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dirty="0"/>
              <a:t>1</a:t>
            </a:r>
            <a:endParaRPr lang="zh-CN" altLang="en-US" sz="3200" dirty="0"/>
          </a:p>
        </p:txBody>
      </p:sp>
      <p:sp>
        <p:nvSpPr>
          <p:cNvPr id="97" name="椭圆 96"/>
          <p:cNvSpPr/>
          <p:nvPr/>
        </p:nvSpPr>
        <p:spPr>
          <a:xfrm>
            <a:off x="5726113" y="3422650"/>
            <a:ext cx="820737" cy="820738"/>
          </a:xfrm>
          <a:prstGeom prst="ellipse">
            <a:avLst/>
          </a:prstGeom>
          <a:solidFill>
            <a:srgbClr val="FE5A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dirty="0"/>
              <a:t>2</a:t>
            </a:r>
            <a:endParaRPr lang="zh-CN" altLang="en-US" sz="3200" dirty="0"/>
          </a:p>
        </p:txBody>
      </p:sp>
      <p:sp>
        <p:nvSpPr>
          <p:cNvPr id="98" name="椭圆 97"/>
          <p:cNvSpPr/>
          <p:nvPr/>
        </p:nvSpPr>
        <p:spPr>
          <a:xfrm>
            <a:off x="5726113" y="4559300"/>
            <a:ext cx="820737" cy="820738"/>
          </a:xfrm>
          <a:prstGeom prst="ellipse">
            <a:avLst/>
          </a:prstGeom>
          <a:solidFill>
            <a:srgbClr val="FE5A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dirty="0"/>
              <a:t>3</a:t>
            </a:r>
            <a:endParaRPr lang="zh-CN" altLang="en-US" sz="3200" dirty="0"/>
          </a:p>
        </p:txBody>
      </p:sp>
      <p:grpSp>
        <p:nvGrpSpPr>
          <p:cNvPr id="34832" name="组合 26"/>
          <p:cNvGrpSpPr/>
          <p:nvPr/>
        </p:nvGrpSpPr>
        <p:grpSpPr bwMode="auto">
          <a:xfrm>
            <a:off x="0" y="619125"/>
            <a:ext cx="7493000" cy="493713"/>
            <a:chOff x="0" y="619738"/>
            <a:chExt cx="3370216" cy="493479"/>
          </a:xfrm>
        </p:grpSpPr>
        <p:grpSp>
          <p:nvGrpSpPr>
            <p:cNvPr id="6" name="组合 71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30" name="矩形 29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" name="直角三角形 30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34834" name="文本框 85"/>
            <p:cNvSpPr txBox="1">
              <a:spLocks noChangeArrowheads="1"/>
            </p:cNvSpPr>
            <p:nvPr/>
          </p:nvSpPr>
          <p:spPr bwMode="auto">
            <a:xfrm>
              <a:off x="100353" y="638841"/>
              <a:ext cx="2968442" cy="461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（四）加强农业生态保护，发展生态循环农业</a:t>
              </a:r>
              <a:endPara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  <p:bldP spid="90" grpId="0" animBg="1"/>
      <p:bldP spid="9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45" name="椭圆 44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右箭头 63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5843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66" name="椭圆 6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右箭头 70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5844" name="组合 3"/>
          <p:cNvGrpSpPr/>
          <p:nvPr/>
        </p:nvGrpSpPr>
        <p:grpSpPr bwMode="auto">
          <a:xfrm>
            <a:off x="0" y="619125"/>
            <a:ext cx="7493000" cy="493713"/>
            <a:chOff x="0" y="619738"/>
            <a:chExt cx="3370216" cy="493479"/>
          </a:xfrm>
        </p:grpSpPr>
        <p:grpSp>
          <p:nvGrpSpPr>
            <p:cNvPr id="5" name="组合 71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84" name="矩形 83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5" name="直角三角形 84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35850" name="文本框 85"/>
            <p:cNvSpPr txBox="1">
              <a:spLocks noChangeArrowheads="1"/>
            </p:cNvSpPr>
            <p:nvPr/>
          </p:nvSpPr>
          <p:spPr bwMode="auto">
            <a:xfrm>
              <a:off x="100353" y="638841"/>
              <a:ext cx="2968442" cy="461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（四）加强农业生态保护，发展生态循环农业</a:t>
              </a:r>
              <a:endPara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5845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31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846" name="矩形 7"/>
          <p:cNvSpPr>
            <a:spLocks noChangeArrowheads="1"/>
          </p:cNvSpPr>
          <p:nvPr/>
        </p:nvSpPr>
        <p:spPr bwMode="auto">
          <a:xfrm>
            <a:off x="1117600" y="1555750"/>
            <a:ext cx="32623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加强农业污染综合治理</a:t>
            </a:r>
            <a:endParaRPr lang="zh-CN" altLang="en-US" sz="24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871" name="矩形 8"/>
          <p:cNvSpPr>
            <a:spLocks noChangeArrowheads="1"/>
          </p:cNvSpPr>
          <p:nvPr/>
        </p:nvSpPr>
        <p:spPr bwMode="auto">
          <a:xfrm>
            <a:off x="1117600" y="2038350"/>
            <a:ext cx="10496550" cy="2433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1800"/>
              </a:spcBef>
              <a:buFont typeface="Wingdings" pitchFamily="2" charset="2"/>
              <a:buChar char="q"/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统筹推进农业水、气、土</a:t>
            </a:r>
            <a:r>
              <a:rPr lang="zh-CN" altLang="en-US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面源污染综合治理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1800"/>
              </a:spcBef>
              <a:buFont typeface="Wingdings" pitchFamily="2" charset="2"/>
              <a:buChar char="q"/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深入实施</a:t>
            </a:r>
            <a:r>
              <a:rPr lang="zh-CN" altLang="en-US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化肥农药减量增效行动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，加快推进有机养分和高效环保农药替代、绿色防控技术及统防统治，提高肥药利用率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1800"/>
              </a:spcBef>
              <a:buFont typeface="Wingdings" pitchFamily="2" charset="2"/>
              <a:buChar char="q"/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以农业“两区”为重点，组织实施</a:t>
            </a:r>
            <a:r>
              <a:rPr lang="zh-CN" altLang="en-US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土壤污染治理行动计划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，建立健全土壤污染监测预警体系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673100" y="1577975"/>
            <a:ext cx="438150" cy="438150"/>
          </a:xfrm>
          <a:prstGeom prst="ellipse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45" name="椭圆 44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右箭头 63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6867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66" name="椭圆 6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右箭头 70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6868" name="组合 3"/>
          <p:cNvGrpSpPr/>
          <p:nvPr/>
        </p:nvGrpSpPr>
        <p:grpSpPr bwMode="auto">
          <a:xfrm>
            <a:off x="0" y="619125"/>
            <a:ext cx="7493000" cy="493713"/>
            <a:chOff x="0" y="619738"/>
            <a:chExt cx="3370216" cy="493479"/>
          </a:xfrm>
        </p:grpSpPr>
        <p:grpSp>
          <p:nvGrpSpPr>
            <p:cNvPr id="5" name="组合 71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84" name="矩形 83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5" name="直角三角形 84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36874" name="文本框 85"/>
            <p:cNvSpPr txBox="1">
              <a:spLocks noChangeArrowheads="1"/>
            </p:cNvSpPr>
            <p:nvPr/>
          </p:nvSpPr>
          <p:spPr bwMode="auto">
            <a:xfrm>
              <a:off x="100353" y="638841"/>
              <a:ext cx="2968442" cy="461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（四）加强农业生态保护，发展生态循环农业</a:t>
              </a:r>
              <a:endPara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6869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32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870" name="矩形 7"/>
          <p:cNvSpPr>
            <a:spLocks noChangeArrowheads="1"/>
          </p:cNvSpPr>
          <p:nvPr/>
        </p:nvSpPr>
        <p:spPr bwMode="auto">
          <a:xfrm>
            <a:off x="1117600" y="1555750"/>
            <a:ext cx="44942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推进农业废弃物资源化循环利用</a:t>
            </a:r>
            <a:endParaRPr lang="zh-CN" altLang="en-US" sz="24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895" name="矩形 8"/>
          <p:cNvSpPr>
            <a:spLocks noChangeArrowheads="1"/>
          </p:cNvSpPr>
          <p:nvPr/>
        </p:nvSpPr>
        <p:spPr bwMode="auto">
          <a:xfrm>
            <a:off x="1117600" y="2038350"/>
            <a:ext cx="10496550" cy="3046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1800"/>
              </a:spcBef>
              <a:buFont typeface="Wingdings" pitchFamily="2" charset="2"/>
              <a:buChar char="q"/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全面构建“</a:t>
            </a:r>
            <a:r>
              <a:rPr lang="zh-CN" altLang="en-US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主体小循环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园区中循环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县域大循环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”三环体系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1800"/>
              </a:spcBef>
              <a:buFont typeface="Wingdings" pitchFamily="2" charset="2"/>
              <a:buChar char="q"/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采用政府购买服务、市场化运作、服务主体承接形式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1800"/>
              </a:spcBef>
              <a:buFont typeface="Wingdings" pitchFamily="2" charset="2"/>
              <a:buChar char="q"/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加快农作物秸秆、沼液和商品有机肥利用，建立农药化肥废弃包装物、废旧农膜、病死动物等回收和无害化处理体系，培育回收利用（处置）组织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1800"/>
              </a:spcBef>
              <a:buFont typeface="Wingdings" pitchFamily="2" charset="2"/>
              <a:buChar char="q"/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实现由县组建的</a:t>
            </a:r>
            <a:r>
              <a:rPr lang="zh-CN" altLang="en-US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农业废弃物统一回收处置体系全覆盖</a:t>
            </a:r>
            <a:endParaRPr lang="zh-CN" altLang="en-US" sz="2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673100" y="1577975"/>
            <a:ext cx="438150" cy="438150"/>
          </a:xfrm>
          <a:prstGeom prst="ellipse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45" name="椭圆 44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右箭头 63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7891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66" name="椭圆 6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右箭头 70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7892" name="组合 3"/>
          <p:cNvGrpSpPr/>
          <p:nvPr/>
        </p:nvGrpSpPr>
        <p:grpSpPr bwMode="auto">
          <a:xfrm>
            <a:off x="0" y="619125"/>
            <a:ext cx="7493000" cy="493713"/>
            <a:chOff x="0" y="619738"/>
            <a:chExt cx="3370216" cy="493479"/>
          </a:xfrm>
        </p:grpSpPr>
        <p:grpSp>
          <p:nvGrpSpPr>
            <p:cNvPr id="5" name="组合 71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84" name="矩形 83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5" name="直角三角形 84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37901" name="文本框 85"/>
            <p:cNvSpPr txBox="1">
              <a:spLocks noChangeArrowheads="1"/>
            </p:cNvSpPr>
            <p:nvPr/>
          </p:nvSpPr>
          <p:spPr bwMode="auto">
            <a:xfrm>
              <a:off x="100353" y="638841"/>
              <a:ext cx="2968442" cy="461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（四）加强农业生态保护，发展生态循环农业</a:t>
              </a:r>
              <a:endPara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7893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33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894" name="矩形 7"/>
          <p:cNvSpPr>
            <a:spLocks noChangeArrowheads="1"/>
          </p:cNvSpPr>
          <p:nvPr/>
        </p:nvSpPr>
        <p:spPr bwMode="auto">
          <a:xfrm>
            <a:off x="1117600" y="1555750"/>
            <a:ext cx="44942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组织开展“十百千万”示范创建</a:t>
            </a:r>
            <a:endParaRPr lang="zh-CN" altLang="en-US" sz="24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895" name="矩形 8"/>
          <p:cNvSpPr>
            <a:spLocks noChangeArrowheads="1"/>
          </p:cNvSpPr>
          <p:nvPr/>
        </p:nvSpPr>
        <p:spPr bwMode="auto">
          <a:xfrm>
            <a:off x="1117600" y="2065338"/>
            <a:ext cx="1049655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18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41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个县（市、区）整建制推进现代生态循环农业创建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18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在全省布局创建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110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个现代生态循环农业示范区 、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1000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个示范主体和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10000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个生态牧场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673100" y="1577975"/>
            <a:ext cx="438150" cy="438150"/>
          </a:xfrm>
          <a:prstGeom prst="ellipse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652463" y="4117975"/>
            <a:ext cx="10985500" cy="1163638"/>
          </a:xfrm>
          <a:prstGeom prst="roundRect">
            <a:avLst>
              <a:gd name="adj" fmla="val 7654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TextBox 6"/>
          <p:cNvSpPr txBox="1">
            <a:spLocks noChangeArrowheads="1"/>
          </p:cNvSpPr>
          <p:nvPr/>
        </p:nvSpPr>
        <p:spPr bwMode="auto">
          <a:xfrm>
            <a:off x="2238375" y="4279900"/>
            <a:ext cx="9377363" cy="812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  <a:defRPr/>
            </a:pP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打造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现代生态循环农业先行区</a:t>
            </a:r>
            <a:r>
              <a: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示范区</a:t>
            </a:r>
            <a:endParaRPr lang="zh-CN" altLang="en-US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899" name="文本框 66"/>
          <p:cNvSpPr txBox="1">
            <a:spLocks noChangeArrowheads="1"/>
          </p:cNvSpPr>
          <p:nvPr/>
        </p:nvSpPr>
        <p:spPr bwMode="auto">
          <a:xfrm>
            <a:off x="757238" y="4351338"/>
            <a:ext cx="13589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目标：</a:t>
            </a:r>
            <a:endParaRPr lang="zh-CN" altLang="en-US" sz="4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4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45" name="椭圆 44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右箭头 63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8915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66" name="椭圆 6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右箭头 70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8916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34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8917" name="组合 5"/>
          <p:cNvGrpSpPr/>
          <p:nvPr/>
        </p:nvGrpSpPr>
        <p:grpSpPr bwMode="auto">
          <a:xfrm>
            <a:off x="530225" y="2020888"/>
            <a:ext cx="4724400" cy="3587750"/>
            <a:chOff x="6753498" y="1842320"/>
            <a:chExt cx="4365234" cy="3588819"/>
          </a:xfrm>
        </p:grpSpPr>
        <p:sp>
          <p:nvSpPr>
            <p:cNvPr id="86" name="矩形 85"/>
            <p:cNvSpPr/>
            <p:nvPr/>
          </p:nvSpPr>
          <p:spPr>
            <a:xfrm>
              <a:off x="6753498" y="1842320"/>
              <a:ext cx="4365234" cy="3588819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/>
            </a:p>
          </p:txBody>
        </p:sp>
        <p:sp>
          <p:nvSpPr>
            <p:cNvPr id="38932" name="文本框 32"/>
            <p:cNvSpPr txBox="1">
              <a:spLocks noChangeArrowheads="1"/>
            </p:cNvSpPr>
            <p:nvPr/>
          </p:nvSpPr>
          <p:spPr bwMode="auto">
            <a:xfrm>
              <a:off x="6889912" y="2075752"/>
              <a:ext cx="4064537" cy="3198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以国家农产品质量安全示范省创建为抓手，坚持</a:t>
              </a:r>
              <a:r>
                <a:rPr lang="zh-CN" altLang="en-US" sz="2400" b="1">
                  <a:solidFill>
                    <a:srgbClr val="FF3300"/>
                  </a:solidFill>
                  <a:latin typeface="微软雅黑" pitchFamily="34" charset="-122"/>
                  <a:ea typeface="微软雅黑" pitchFamily="34" charset="-122"/>
                </a:rPr>
                <a:t>“产出来”</a:t>
              </a:r>
              <a:r>
                <a:rPr lang="zh-CN" altLang="en-US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与</a:t>
              </a:r>
              <a:r>
                <a:rPr lang="zh-CN" altLang="en-US" sz="2400" b="1">
                  <a:solidFill>
                    <a:srgbClr val="FF3300"/>
                  </a:solidFill>
                  <a:latin typeface="微软雅黑" pitchFamily="34" charset="-122"/>
                  <a:ea typeface="微软雅黑" pitchFamily="34" charset="-122"/>
                </a:rPr>
                <a:t>“管出来”</a:t>
              </a:r>
              <a:r>
                <a:rPr lang="zh-CN" altLang="en-US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两手抓，着力推进农产品质量安全管理</a:t>
              </a:r>
              <a:r>
                <a:rPr lang="zh-CN" altLang="en-US" sz="2400" b="1">
                  <a:solidFill>
                    <a:srgbClr val="FF3300"/>
                  </a:solidFill>
                  <a:latin typeface="微软雅黑" pitchFamily="34" charset="-122"/>
                  <a:ea typeface="微软雅黑" pitchFamily="34" charset="-122"/>
                </a:rPr>
                <a:t>依法监管</a:t>
              </a:r>
              <a:r>
                <a:rPr lang="zh-CN" altLang="en-US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、</a:t>
              </a:r>
              <a:r>
                <a:rPr lang="zh-CN" altLang="en-US" sz="2400" b="1">
                  <a:solidFill>
                    <a:srgbClr val="FF3300"/>
                  </a:solidFill>
                  <a:latin typeface="微软雅黑" pitchFamily="34" charset="-122"/>
                  <a:ea typeface="微软雅黑" pitchFamily="34" charset="-122"/>
                </a:rPr>
                <a:t>从严监管</a:t>
              </a:r>
              <a:r>
                <a:rPr lang="zh-CN" altLang="en-US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和</a:t>
              </a:r>
              <a:r>
                <a:rPr lang="zh-CN" altLang="en-US" sz="2400" b="1">
                  <a:solidFill>
                    <a:srgbClr val="FF3300"/>
                  </a:solidFill>
                  <a:latin typeface="微软雅黑" pitchFamily="34" charset="-122"/>
                  <a:ea typeface="微软雅黑" pitchFamily="34" charset="-122"/>
                </a:rPr>
                <a:t>全面监管</a:t>
              </a:r>
              <a:r>
                <a:rPr lang="zh-CN" altLang="en-US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，实现“一保二创三高于”创建目标，努力确保“舌尖上的安全”</a:t>
              </a:r>
              <a:endPara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9" name="任意多边形 88"/>
          <p:cNvSpPr/>
          <p:nvPr/>
        </p:nvSpPr>
        <p:spPr>
          <a:xfrm>
            <a:off x="6724650" y="2401888"/>
            <a:ext cx="3402013" cy="576262"/>
          </a:xfrm>
          <a:custGeom>
            <a:avLst/>
            <a:gdLst>
              <a:gd name="connsiteX0" fmla="*/ 16062 w 4098963"/>
              <a:gd name="connsiteY0" fmla="*/ 0 h 340242"/>
              <a:gd name="connsiteX1" fmla="*/ 3928842 w 4098963"/>
              <a:gd name="connsiteY1" fmla="*/ 0 h 340242"/>
              <a:gd name="connsiteX2" fmla="*/ 4098963 w 4098963"/>
              <a:gd name="connsiteY2" fmla="*/ 170121 h 340242"/>
              <a:gd name="connsiteX3" fmla="*/ 3928842 w 4098963"/>
              <a:gd name="connsiteY3" fmla="*/ 340242 h 340242"/>
              <a:gd name="connsiteX4" fmla="*/ 16062 w 4098963"/>
              <a:gd name="connsiteY4" fmla="*/ 340242 h 340242"/>
              <a:gd name="connsiteX5" fmla="*/ 0 w 4098963"/>
              <a:gd name="connsiteY5" fmla="*/ 336999 h 340242"/>
              <a:gd name="connsiteX6" fmla="*/ 0 w 4098963"/>
              <a:gd name="connsiteY6" fmla="*/ 3243 h 340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98963" h="340242">
                <a:moveTo>
                  <a:pt x="16062" y="0"/>
                </a:moveTo>
                <a:lnTo>
                  <a:pt x="3928842" y="0"/>
                </a:lnTo>
                <a:cubicBezTo>
                  <a:pt x="4022797" y="0"/>
                  <a:pt x="4098963" y="76166"/>
                  <a:pt x="4098963" y="170121"/>
                </a:cubicBezTo>
                <a:cubicBezTo>
                  <a:pt x="4098963" y="264076"/>
                  <a:pt x="4022797" y="340242"/>
                  <a:pt x="3928842" y="340242"/>
                </a:cubicBezTo>
                <a:lnTo>
                  <a:pt x="16062" y="340242"/>
                </a:lnTo>
                <a:lnTo>
                  <a:pt x="0" y="336999"/>
                </a:lnTo>
                <a:lnTo>
                  <a:pt x="0" y="3243"/>
                </a:lnTo>
                <a:close/>
              </a:path>
            </a:pathLst>
          </a:custGeom>
          <a:solidFill>
            <a:srgbClr val="E74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推行农业标准化生产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任意多边形 89"/>
          <p:cNvSpPr/>
          <p:nvPr/>
        </p:nvSpPr>
        <p:spPr>
          <a:xfrm>
            <a:off x="6751638" y="4700588"/>
            <a:ext cx="3443287" cy="576262"/>
          </a:xfrm>
          <a:custGeom>
            <a:avLst/>
            <a:gdLst>
              <a:gd name="connsiteX0" fmla="*/ 16062 w 4098963"/>
              <a:gd name="connsiteY0" fmla="*/ 0 h 340242"/>
              <a:gd name="connsiteX1" fmla="*/ 3928842 w 4098963"/>
              <a:gd name="connsiteY1" fmla="*/ 0 h 340242"/>
              <a:gd name="connsiteX2" fmla="*/ 4098963 w 4098963"/>
              <a:gd name="connsiteY2" fmla="*/ 170121 h 340242"/>
              <a:gd name="connsiteX3" fmla="*/ 3928842 w 4098963"/>
              <a:gd name="connsiteY3" fmla="*/ 340242 h 340242"/>
              <a:gd name="connsiteX4" fmla="*/ 16062 w 4098963"/>
              <a:gd name="connsiteY4" fmla="*/ 340242 h 340242"/>
              <a:gd name="connsiteX5" fmla="*/ 0 w 4098963"/>
              <a:gd name="connsiteY5" fmla="*/ 336999 h 340242"/>
              <a:gd name="connsiteX6" fmla="*/ 0 w 4098963"/>
              <a:gd name="connsiteY6" fmla="*/ 3243 h 340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98963" h="340242">
                <a:moveTo>
                  <a:pt x="16062" y="0"/>
                </a:moveTo>
                <a:lnTo>
                  <a:pt x="3928842" y="0"/>
                </a:lnTo>
                <a:cubicBezTo>
                  <a:pt x="4022797" y="0"/>
                  <a:pt x="4098963" y="76166"/>
                  <a:pt x="4098963" y="170121"/>
                </a:cubicBezTo>
                <a:cubicBezTo>
                  <a:pt x="4098963" y="264076"/>
                  <a:pt x="4022797" y="340242"/>
                  <a:pt x="3928842" y="340242"/>
                </a:cubicBezTo>
                <a:lnTo>
                  <a:pt x="16062" y="340242"/>
                </a:lnTo>
                <a:lnTo>
                  <a:pt x="0" y="336999"/>
                </a:lnTo>
                <a:lnTo>
                  <a:pt x="0" y="3243"/>
                </a:lnTo>
                <a:close/>
              </a:path>
            </a:pathLst>
          </a:custGeom>
          <a:solidFill>
            <a:srgbClr val="E74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实施区域品牌创建战略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任意多边形 90"/>
          <p:cNvSpPr/>
          <p:nvPr/>
        </p:nvSpPr>
        <p:spPr>
          <a:xfrm>
            <a:off x="6737350" y="3581400"/>
            <a:ext cx="3294063" cy="576263"/>
          </a:xfrm>
          <a:custGeom>
            <a:avLst/>
            <a:gdLst>
              <a:gd name="connsiteX0" fmla="*/ 16062 w 4098963"/>
              <a:gd name="connsiteY0" fmla="*/ 0 h 340242"/>
              <a:gd name="connsiteX1" fmla="*/ 3928842 w 4098963"/>
              <a:gd name="connsiteY1" fmla="*/ 0 h 340242"/>
              <a:gd name="connsiteX2" fmla="*/ 4098963 w 4098963"/>
              <a:gd name="connsiteY2" fmla="*/ 170121 h 340242"/>
              <a:gd name="connsiteX3" fmla="*/ 3928842 w 4098963"/>
              <a:gd name="connsiteY3" fmla="*/ 340242 h 340242"/>
              <a:gd name="connsiteX4" fmla="*/ 16062 w 4098963"/>
              <a:gd name="connsiteY4" fmla="*/ 340242 h 340242"/>
              <a:gd name="connsiteX5" fmla="*/ 0 w 4098963"/>
              <a:gd name="connsiteY5" fmla="*/ 336999 h 340242"/>
              <a:gd name="connsiteX6" fmla="*/ 0 w 4098963"/>
              <a:gd name="connsiteY6" fmla="*/ 3243 h 340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98963" h="340242">
                <a:moveTo>
                  <a:pt x="16062" y="0"/>
                </a:moveTo>
                <a:lnTo>
                  <a:pt x="3928842" y="0"/>
                </a:lnTo>
                <a:cubicBezTo>
                  <a:pt x="4022797" y="0"/>
                  <a:pt x="4098963" y="76166"/>
                  <a:pt x="4098963" y="170121"/>
                </a:cubicBezTo>
                <a:cubicBezTo>
                  <a:pt x="4098963" y="264076"/>
                  <a:pt x="4022797" y="340242"/>
                  <a:pt x="3928842" y="340242"/>
                </a:cubicBezTo>
                <a:lnTo>
                  <a:pt x="16062" y="340242"/>
                </a:lnTo>
                <a:lnTo>
                  <a:pt x="0" y="336999"/>
                </a:lnTo>
                <a:lnTo>
                  <a:pt x="0" y="3243"/>
                </a:lnTo>
                <a:close/>
              </a:path>
            </a:pathLst>
          </a:custGeom>
          <a:solidFill>
            <a:srgbClr val="E74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加强农产品质量监管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任意多边形 91"/>
          <p:cNvSpPr/>
          <p:nvPr/>
        </p:nvSpPr>
        <p:spPr>
          <a:xfrm>
            <a:off x="5613400" y="4438650"/>
            <a:ext cx="1046163" cy="1044575"/>
          </a:xfrm>
          <a:custGeom>
            <a:avLst/>
            <a:gdLst>
              <a:gd name="connsiteX0" fmla="*/ 390398 w 780796"/>
              <a:gd name="connsiteY0" fmla="*/ 0 h 780796"/>
              <a:gd name="connsiteX1" fmla="*/ 780796 w 780796"/>
              <a:gd name="connsiteY1" fmla="*/ 390398 h 780796"/>
              <a:gd name="connsiteX2" fmla="*/ 390398 w 780796"/>
              <a:gd name="connsiteY2" fmla="*/ 780796 h 780796"/>
              <a:gd name="connsiteX3" fmla="*/ 0 w 780796"/>
              <a:gd name="connsiteY3" fmla="*/ 390398 h 780796"/>
              <a:gd name="connsiteX4" fmla="*/ 13 w 780796"/>
              <a:gd name="connsiteY4" fmla="*/ 390270 h 780796"/>
              <a:gd name="connsiteX5" fmla="*/ 372619 w 780796"/>
              <a:gd name="connsiteY5" fmla="*/ 390270 h 780796"/>
              <a:gd name="connsiteX6" fmla="*/ 372619 w 780796"/>
              <a:gd name="connsiteY6" fmla="*/ 1792 h 780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0796" h="780796">
                <a:moveTo>
                  <a:pt x="390398" y="0"/>
                </a:moveTo>
                <a:cubicBezTo>
                  <a:pt x="606009" y="0"/>
                  <a:pt x="780796" y="174787"/>
                  <a:pt x="780796" y="390398"/>
                </a:cubicBezTo>
                <a:cubicBezTo>
                  <a:pt x="780796" y="606009"/>
                  <a:pt x="606009" y="780796"/>
                  <a:pt x="390398" y="780796"/>
                </a:cubicBezTo>
                <a:cubicBezTo>
                  <a:pt x="174787" y="780796"/>
                  <a:pt x="0" y="606009"/>
                  <a:pt x="0" y="390398"/>
                </a:cubicBezTo>
                <a:lnTo>
                  <a:pt x="13" y="390270"/>
                </a:lnTo>
                <a:lnTo>
                  <a:pt x="372619" y="390270"/>
                </a:lnTo>
                <a:lnTo>
                  <a:pt x="372619" y="179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3" name="任意多边形 92"/>
          <p:cNvSpPr/>
          <p:nvPr/>
        </p:nvSpPr>
        <p:spPr>
          <a:xfrm>
            <a:off x="5613400" y="3311525"/>
            <a:ext cx="1046163" cy="1044575"/>
          </a:xfrm>
          <a:custGeom>
            <a:avLst/>
            <a:gdLst>
              <a:gd name="connsiteX0" fmla="*/ 390398 w 780796"/>
              <a:gd name="connsiteY0" fmla="*/ 0 h 780796"/>
              <a:gd name="connsiteX1" fmla="*/ 780796 w 780796"/>
              <a:gd name="connsiteY1" fmla="*/ 390398 h 780796"/>
              <a:gd name="connsiteX2" fmla="*/ 390398 w 780796"/>
              <a:gd name="connsiteY2" fmla="*/ 780796 h 780796"/>
              <a:gd name="connsiteX3" fmla="*/ 0 w 780796"/>
              <a:gd name="connsiteY3" fmla="*/ 390398 h 780796"/>
              <a:gd name="connsiteX4" fmla="*/ 13 w 780796"/>
              <a:gd name="connsiteY4" fmla="*/ 390270 h 780796"/>
              <a:gd name="connsiteX5" fmla="*/ 372619 w 780796"/>
              <a:gd name="connsiteY5" fmla="*/ 390270 h 780796"/>
              <a:gd name="connsiteX6" fmla="*/ 372619 w 780796"/>
              <a:gd name="connsiteY6" fmla="*/ 1792 h 780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0796" h="780796">
                <a:moveTo>
                  <a:pt x="390398" y="0"/>
                </a:moveTo>
                <a:cubicBezTo>
                  <a:pt x="606009" y="0"/>
                  <a:pt x="780796" y="174787"/>
                  <a:pt x="780796" y="390398"/>
                </a:cubicBezTo>
                <a:cubicBezTo>
                  <a:pt x="780796" y="606009"/>
                  <a:pt x="606009" y="780796"/>
                  <a:pt x="390398" y="780796"/>
                </a:cubicBezTo>
                <a:cubicBezTo>
                  <a:pt x="174787" y="780796"/>
                  <a:pt x="0" y="606009"/>
                  <a:pt x="0" y="390398"/>
                </a:cubicBezTo>
                <a:lnTo>
                  <a:pt x="13" y="390270"/>
                </a:lnTo>
                <a:lnTo>
                  <a:pt x="372619" y="390270"/>
                </a:lnTo>
                <a:lnTo>
                  <a:pt x="372619" y="179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4" name="任意多边形 93"/>
          <p:cNvSpPr/>
          <p:nvPr/>
        </p:nvSpPr>
        <p:spPr>
          <a:xfrm>
            <a:off x="5613400" y="2160588"/>
            <a:ext cx="1046163" cy="1046162"/>
          </a:xfrm>
          <a:custGeom>
            <a:avLst/>
            <a:gdLst>
              <a:gd name="connsiteX0" fmla="*/ 390398 w 780796"/>
              <a:gd name="connsiteY0" fmla="*/ 0 h 780796"/>
              <a:gd name="connsiteX1" fmla="*/ 780796 w 780796"/>
              <a:gd name="connsiteY1" fmla="*/ 390398 h 780796"/>
              <a:gd name="connsiteX2" fmla="*/ 390398 w 780796"/>
              <a:gd name="connsiteY2" fmla="*/ 780796 h 780796"/>
              <a:gd name="connsiteX3" fmla="*/ 0 w 780796"/>
              <a:gd name="connsiteY3" fmla="*/ 390398 h 780796"/>
              <a:gd name="connsiteX4" fmla="*/ 13 w 780796"/>
              <a:gd name="connsiteY4" fmla="*/ 390270 h 780796"/>
              <a:gd name="connsiteX5" fmla="*/ 372619 w 780796"/>
              <a:gd name="connsiteY5" fmla="*/ 390270 h 780796"/>
              <a:gd name="connsiteX6" fmla="*/ 372619 w 780796"/>
              <a:gd name="connsiteY6" fmla="*/ 1792 h 780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0796" h="780796">
                <a:moveTo>
                  <a:pt x="390398" y="0"/>
                </a:moveTo>
                <a:cubicBezTo>
                  <a:pt x="606009" y="0"/>
                  <a:pt x="780796" y="174787"/>
                  <a:pt x="780796" y="390398"/>
                </a:cubicBezTo>
                <a:cubicBezTo>
                  <a:pt x="780796" y="606009"/>
                  <a:pt x="606009" y="780796"/>
                  <a:pt x="390398" y="780796"/>
                </a:cubicBezTo>
                <a:cubicBezTo>
                  <a:pt x="174787" y="780796"/>
                  <a:pt x="0" y="606009"/>
                  <a:pt x="0" y="390398"/>
                </a:cubicBezTo>
                <a:lnTo>
                  <a:pt x="13" y="390270"/>
                </a:lnTo>
                <a:lnTo>
                  <a:pt x="372619" y="390270"/>
                </a:lnTo>
                <a:lnTo>
                  <a:pt x="372619" y="179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5" name="直接连接符 94"/>
          <p:cNvCxnSpPr/>
          <p:nvPr/>
        </p:nvCxnSpPr>
        <p:spPr>
          <a:xfrm>
            <a:off x="6137275" y="1301750"/>
            <a:ext cx="0" cy="49323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椭圆 95"/>
          <p:cNvSpPr/>
          <p:nvPr/>
        </p:nvSpPr>
        <p:spPr>
          <a:xfrm>
            <a:off x="5726113" y="2273300"/>
            <a:ext cx="820737" cy="820738"/>
          </a:xfrm>
          <a:prstGeom prst="ellipse">
            <a:avLst/>
          </a:prstGeom>
          <a:solidFill>
            <a:srgbClr val="FE5A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dirty="0"/>
              <a:t>1</a:t>
            </a:r>
            <a:endParaRPr lang="zh-CN" altLang="en-US" sz="3200" dirty="0"/>
          </a:p>
        </p:txBody>
      </p:sp>
      <p:sp>
        <p:nvSpPr>
          <p:cNvPr id="97" name="椭圆 96"/>
          <p:cNvSpPr/>
          <p:nvPr/>
        </p:nvSpPr>
        <p:spPr>
          <a:xfrm>
            <a:off x="5726113" y="3422650"/>
            <a:ext cx="820737" cy="820738"/>
          </a:xfrm>
          <a:prstGeom prst="ellipse">
            <a:avLst/>
          </a:prstGeom>
          <a:solidFill>
            <a:srgbClr val="FE5A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dirty="0"/>
              <a:t>2</a:t>
            </a:r>
            <a:endParaRPr lang="zh-CN" altLang="en-US" sz="3200" dirty="0"/>
          </a:p>
        </p:txBody>
      </p:sp>
      <p:sp>
        <p:nvSpPr>
          <p:cNvPr id="98" name="椭圆 97"/>
          <p:cNvSpPr/>
          <p:nvPr/>
        </p:nvSpPr>
        <p:spPr>
          <a:xfrm>
            <a:off x="5726113" y="4559300"/>
            <a:ext cx="820737" cy="820738"/>
          </a:xfrm>
          <a:prstGeom prst="ellipse">
            <a:avLst/>
          </a:prstGeom>
          <a:solidFill>
            <a:srgbClr val="FE5A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dirty="0"/>
              <a:t>3</a:t>
            </a:r>
            <a:endParaRPr lang="zh-CN" altLang="en-US" sz="3200" dirty="0"/>
          </a:p>
        </p:txBody>
      </p:sp>
      <p:grpSp>
        <p:nvGrpSpPr>
          <p:cNvPr id="38928" name="组合 26"/>
          <p:cNvGrpSpPr/>
          <p:nvPr/>
        </p:nvGrpSpPr>
        <p:grpSpPr bwMode="auto">
          <a:xfrm>
            <a:off x="0" y="619125"/>
            <a:ext cx="7493000" cy="493713"/>
            <a:chOff x="0" y="619738"/>
            <a:chExt cx="3370216" cy="493479"/>
          </a:xfrm>
        </p:grpSpPr>
        <p:grpSp>
          <p:nvGrpSpPr>
            <p:cNvPr id="6" name="组合 71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30" name="矩形 29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" name="直角三角形 30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38930" name="文本框 85"/>
            <p:cNvSpPr txBox="1">
              <a:spLocks noChangeArrowheads="1"/>
            </p:cNvSpPr>
            <p:nvPr/>
          </p:nvSpPr>
          <p:spPr bwMode="auto">
            <a:xfrm>
              <a:off x="100353" y="638841"/>
              <a:ext cx="2968442" cy="461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（五）坚持产管齐抓并举，保障农产品质量安全</a:t>
              </a:r>
              <a:endPara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  <p:bldP spid="90" grpId="0" animBg="1"/>
      <p:bldP spid="9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8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45" name="椭圆 44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右箭头 63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9939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66" name="椭圆 6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右箭头 70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9940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35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941" name="矩形 7"/>
          <p:cNvSpPr>
            <a:spLocks noChangeArrowheads="1"/>
          </p:cNvSpPr>
          <p:nvPr/>
        </p:nvSpPr>
        <p:spPr bwMode="auto">
          <a:xfrm>
            <a:off x="1117600" y="1555750"/>
            <a:ext cx="29543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推行农业标准化生产</a:t>
            </a:r>
            <a:endParaRPr lang="zh-CN" altLang="en-US" sz="24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942" name="矩形 8"/>
          <p:cNvSpPr>
            <a:spLocks noChangeArrowheads="1"/>
          </p:cNvSpPr>
          <p:nvPr/>
        </p:nvSpPr>
        <p:spPr bwMode="auto">
          <a:xfrm>
            <a:off x="1117600" y="2065338"/>
            <a:ext cx="10496550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1800"/>
              </a:spcBef>
              <a:buFont typeface="Wingdings" pitchFamily="2" charset="2"/>
              <a:buChar char="q"/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加强农业标准及操作规程等的制修订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1800"/>
              </a:spcBef>
              <a:buFont typeface="Wingdings" pitchFamily="2" charset="2"/>
              <a:buChar char="q"/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按照“一品一策”模式，加快标准化技术推广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1800"/>
              </a:spcBef>
              <a:buFont typeface="Wingdings" pitchFamily="2" charset="2"/>
              <a:buChar char="q"/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推进农业标准化示范区、园、基地建设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673100" y="1577975"/>
            <a:ext cx="438150" cy="438150"/>
          </a:xfrm>
          <a:prstGeom prst="ellipse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9944" name="组合 26"/>
          <p:cNvGrpSpPr/>
          <p:nvPr/>
        </p:nvGrpSpPr>
        <p:grpSpPr bwMode="auto">
          <a:xfrm>
            <a:off x="0" y="619125"/>
            <a:ext cx="7493000" cy="493713"/>
            <a:chOff x="0" y="619738"/>
            <a:chExt cx="3370216" cy="493479"/>
          </a:xfrm>
        </p:grpSpPr>
        <p:grpSp>
          <p:nvGrpSpPr>
            <p:cNvPr id="5" name="组合 71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23" name="矩形 22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4" name="直角三角形 23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39946" name="文本框 85"/>
            <p:cNvSpPr txBox="1">
              <a:spLocks noChangeArrowheads="1"/>
            </p:cNvSpPr>
            <p:nvPr/>
          </p:nvSpPr>
          <p:spPr bwMode="auto">
            <a:xfrm>
              <a:off x="100353" y="638841"/>
              <a:ext cx="2968442" cy="461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（五）坚持产管齐抓并举，保障农产品质量安全</a:t>
              </a:r>
              <a:endPara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2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45" name="椭圆 44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右箭头 63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0963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66" name="椭圆 6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右箭头 70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0964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36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965" name="矩形 7"/>
          <p:cNvSpPr>
            <a:spLocks noChangeArrowheads="1"/>
          </p:cNvSpPr>
          <p:nvPr/>
        </p:nvSpPr>
        <p:spPr bwMode="auto">
          <a:xfrm>
            <a:off x="1117600" y="1555750"/>
            <a:ext cx="2968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加强农产品质量监管</a:t>
            </a:r>
            <a:endParaRPr lang="zh-CN" altLang="en-US" sz="24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966" name="矩形 8"/>
          <p:cNvSpPr>
            <a:spLocks noChangeArrowheads="1"/>
          </p:cNvSpPr>
          <p:nvPr/>
        </p:nvSpPr>
        <p:spPr bwMode="auto">
          <a:xfrm>
            <a:off x="1117600" y="2038350"/>
            <a:ext cx="10496550" cy="387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12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落实属地责任管理制度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12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明确生产经营主体责任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12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推进农产品质量安全放心县建设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12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实施最严格的农产品质量安全全程监管制度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12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加强检疫、检测体系建设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12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探索农产品质量安全市场准入与产地准出衔接机制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12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整县制建设追溯体系，质量可控、问题可追、责任可究 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673100" y="1577975"/>
            <a:ext cx="438150" cy="438150"/>
          </a:xfrm>
          <a:prstGeom prst="ellipse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0968" name="组合 26"/>
          <p:cNvGrpSpPr/>
          <p:nvPr/>
        </p:nvGrpSpPr>
        <p:grpSpPr bwMode="auto">
          <a:xfrm>
            <a:off x="0" y="619125"/>
            <a:ext cx="7493000" cy="493713"/>
            <a:chOff x="0" y="619738"/>
            <a:chExt cx="3370216" cy="493479"/>
          </a:xfrm>
        </p:grpSpPr>
        <p:grpSp>
          <p:nvGrpSpPr>
            <p:cNvPr id="5" name="组合 71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23" name="矩形 22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4" name="直角三角形 23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0970" name="文本框 85"/>
            <p:cNvSpPr txBox="1">
              <a:spLocks noChangeArrowheads="1"/>
            </p:cNvSpPr>
            <p:nvPr/>
          </p:nvSpPr>
          <p:spPr bwMode="auto">
            <a:xfrm>
              <a:off x="100353" y="638841"/>
              <a:ext cx="2968442" cy="461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（五）坚持产管齐抓并举，保障农产品质量安全</a:t>
              </a:r>
              <a:endPara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6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45" name="椭圆 44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右箭头 63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1987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66" name="椭圆 6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右箭头 70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1988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37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1989" name="组合 26"/>
          <p:cNvGrpSpPr/>
          <p:nvPr/>
        </p:nvGrpSpPr>
        <p:grpSpPr bwMode="auto">
          <a:xfrm>
            <a:off x="0" y="619125"/>
            <a:ext cx="7493000" cy="493713"/>
            <a:chOff x="0" y="619738"/>
            <a:chExt cx="3370216" cy="493479"/>
          </a:xfrm>
        </p:grpSpPr>
        <p:grpSp>
          <p:nvGrpSpPr>
            <p:cNvPr id="5" name="组合 71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30" name="矩形 29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" name="直角三角形 30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1994" name="文本框 85"/>
            <p:cNvSpPr txBox="1">
              <a:spLocks noChangeArrowheads="1"/>
            </p:cNvSpPr>
            <p:nvPr/>
          </p:nvSpPr>
          <p:spPr bwMode="auto">
            <a:xfrm>
              <a:off x="100353" y="638841"/>
              <a:ext cx="2968442" cy="461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（六）提升农业设施装备，改善农业发展条件</a:t>
              </a:r>
              <a:endPara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1990" name="矩形 7"/>
          <p:cNvSpPr>
            <a:spLocks noChangeArrowheads="1"/>
          </p:cNvSpPr>
          <p:nvPr/>
        </p:nvSpPr>
        <p:spPr bwMode="auto">
          <a:xfrm>
            <a:off x="1117600" y="1555750"/>
            <a:ext cx="27384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改善农田基础设施 </a:t>
            </a:r>
            <a:endParaRPr lang="zh-CN" altLang="en-US" sz="24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991" name="矩形 8"/>
          <p:cNvSpPr>
            <a:spLocks noChangeArrowheads="1"/>
          </p:cNvSpPr>
          <p:nvPr/>
        </p:nvSpPr>
        <p:spPr bwMode="auto">
          <a:xfrm>
            <a:off x="1117600" y="2052638"/>
            <a:ext cx="10496550" cy="239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18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严格执行耕地占补平衡政策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18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对农户及村级发放耕地保护补贴，落实管护责任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18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推进土地整理和高标准农田、美丽田园建设，实现集中连片、旱涝保收、稳产高产、生态友好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18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实施“千万亩标准农田质量提升工程”，改善耕地质量条件，提升农田地力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椭圆 31"/>
          <p:cNvSpPr/>
          <p:nvPr/>
        </p:nvSpPr>
        <p:spPr bwMode="auto">
          <a:xfrm>
            <a:off x="673100" y="1577975"/>
            <a:ext cx="438150" cy="438150"/>
          </a:xfrm>
          <a:prstGeom prst="ellipse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0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45" name="椭圆 44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右箭头 63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3011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66" name="椭圆 6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右箭头 70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3012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38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3013" name="组合 26"/>
          <p:cNvGrpSpPr/>
          <p:nvPr/>
        </p:nvGrpSpPr>
        <p:grpSpPr bwMode="auto">
          <a:xfrm>
            <a:off x="0" y="619125"/>
            <a:ext cx="7493000" cy="493713"/>
            <a:chOff x="0" y="619738"/>
            <a:chExt cx="3370216" cy="493479"/>
          </a:xfrm>
        </p:grpSpPr>
        <p:grpSp>
          <p:nvGrpSpPr>
            <p:cNvPr id="5" name="组合 71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30" name="矩形 29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" name="直角三角形 30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3020" name="文本框 85"/>
            <p:cNvSpPr txBox="1">
              <a:spLocks noChangeArrowheads="1"/>
            </p:cNvSpPr>
            <p:nvPr/>
          </p:nvSpPr>
          <p:spPr bwMode="auto">
            <a:xfrm>
              <a:off x="100353" y="638841"/>
              <a:ext cx="2968442" cy="461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（六）提升农业设施装备，改善农业发展条件</a:t>
              </a:r>
              <a:endPara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3014" name="矩形 7"/>
          <p:cNvSpPr>
            <a:spLocks noChangeArrowheads="1"/>
          </p:cNvSpPr>
          <p:nvPr/>
        </p:nvSpPr>
        <p:spPr bwMode="auto">
          <a:xfrm>
            <a:off x="1117600" y="1555750"/>
            <a:ext cx="38782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加快农业领域“机器换人”</a:t>
            </a:r>
            <a:endParaRPr lang="zh-CN" altLang="en-US" sz="24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015" name="矩形 8"/>
          <p:cNvSpPr>
            <a:spLocks noChangeArrowheads="1"/>
          </p:cNvSpPr>
          <p:nvPr/>
        </p:nvSpPr>
        <p:spPr bwMode="auto">
          <a:xfrm>
            <a:off x="1117600" y="2065338"/>
            <a:ext cx="10496550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12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深入实施农机购置补贴政策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12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加大对新机具、新产品开发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12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扩大中高端农机产品配比，向自动化、智能化、智慧型方向转变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12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建立健全老旧、高能耗农机报废及更新制度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12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开展农业“机器换人”示范县、示范区建设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椭圆 31"/>
          <p:cNvSpPr/>
          <p:nvPr/>
        </p:nvSpPr>
        <p:spPr bwMode="auto">
          <a:xfrm>
            <a:off x="687388" y="1577975"/>
            <a:ext cx="438150" cy="438150"/>
          </a:xfrm>
          <a:prstGeom prst="ellipse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017" name="矩形 7"/>
          <p:cNvSpPr>
            <a:spLocks noChangeArrowheads="1"/>
          </p:cNvSpPr>
          <p:nvPr/>
        </p:nvSpPr>
        <p:spPr bwMode="auto">
          <a:xfrm>
            <a:off x="1119188" y="5189538"/>
            <a:ext cx="32639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推进农业“设施增地”</a:t>
            </a:r>
            <a:endParaRPr lang="zh-CN" altLang="en-US" sz="24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688975" y="5211763"/>
            <a:ext cx="438150" cy="438150"/>
          </a:xfrm>
          <a:prstGeom prst="ellipse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3"/>
          <p:cNvGrpSpPr/>
          <p:nvPr/>
        </p:nvGrpSpPr>
        <p:grpSpPr bwMode="auto">
          <a:xfrm>
            <a:off x="0" y="619125"/>
            <a:ext cx="3370263" cy="493713"/>
            <a:chOff x="0" y="619738"/>
            <a:chExt cx="3370216" cy="493479"/>
          </a:xfrm>
        </p:grpSpPr>
        <p:grpSp>
          <p:nvGrpSpPr>
            <p:cNvPr id="3" name="组合 37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39" name="矩形 38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0" name="直角三角形 39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6156" name="文本框 40"/>
            <p:cNvSpPr txBox="1">
              <a:spLocks noChangeArrowheads="1"/>
            </p:cNvSpPr>
            <p:nvPr/>
          </p:nvSpPr>
          <p:spPr bwMode="auto">
            <a:xfrm>
              <a:off x="286599" y="638841"/>
              <a:ext cx="2743162" cy="461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（一）发展基础</a:t>
              </a:r>
              <a:endPara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147" name="组合 34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36" name="椭圆 3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2" name="右箭头 41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148" name="组合 42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44" name="椭圆 43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5" name="右箭头 44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149" name="文本框 45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内容占位符 4"/>
          <p:cNvSpPr txBox="1"/>
          <p:nvPr/>
        </p:nvSpPr>
        <p:spPr bwMode="auto">
          <a:xfrm>
            <a:off x="595313" y="1368425"/>
            <a:ext cx="10972800" cy="306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90000"/>
              </a:lnSpc>
              <a:spcBef>
                <a:spcPts val="1000"/>
              </a:spcBef>
              <a:buFont typeface="Wingdings 2" pitchFamily="18" charset="2"/>
              <a:buNone/>
              <a:defRPr/>
            </a:pPr>
            <a:endParaRPr lang="en-US" sz="2600" b="1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sz="2600" b="1" dirty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2600" b="1" dirty="0">
                <a:latin typeface="微软雅黑" pitchFamily="34" charset="-122"/>
                <a:ea typeface="微软雅黑" pitchFamily="34" charset="-122"/>
              </a:rPr>
              <a:t>“十二五”以来，我省按照科学发展走在前列的总体要求，围绕建设</a:t>
            </a:r>
            <a:r>
              <a:rPr lang="zh-CN" altLang="en-US" sz="2800" b="1" dirty="0">
                <a:solidFill>
                  <a:srgbClr val="E74C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高效生态农业强省</a:t>
            </a:r>
            <a:r>
              <a:rPr lang="zh-CN" altLang="en-US" sz="2600" b="1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800" b="1" dirty="0">
                <a:solidFill>
                  <a:srgbClr val="E74C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特色精品农业大省</a:t>
            </a:r>
            <a:r>
              <a:rPr lang="zh-CN" altLang="en-US" sz="2600" b="1" dirty="0">
                <a:latin typeface="微软雅黑" pitchFamily="34" charset="-122"/>
                <a:ea typeface="微软雅黑" pitchFamily="34" charset="-122"/>
              </a:rPr>
              <a:t>，积极实施农业现代化</a:t>
            </a:r>
            <a:r>
              <a:rPr lang="zh-CN" altLang="en-US" sz="2800" b="1" dirty="0">
                <a:solidFill>
                  <a:srgbClr val="E74C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en-US" altLang="en-US" sz="2800" b="1" dirty="0">
                <a:solidFill>
                  <a:srgbClr val="E74C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8810</a:t>
            </a:r>
            <a:r>
              <a:rPr lang="zh-CN" altLang="en-US" sz="2800" b="1" dirty="0">
                <a:solidFill>
                  <a:srgbClr val="E74C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600" b="1" dirty="0">
                <a:latin typeface="微软雅黑" pitchFamily="34" charset="-122"/>
                <a:ea typeface="微软雅黑" pitchFamily="34" charset="-122"/>
              </a:rPr>
              <a:t>三年行动计划，深入开展</a:t>
            </a:r>
            <a:r>
              <a:rPr lang="zh-CN" altLang="en-US" sz="2800" b="1" dirty="0">
                <a:solidFill>
                  <a:srgbClr val="E74C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“两美”</a:t>
            </a:r>
            <a:r>
              <a:rPr lang="zh-CN" altLang="en-US" sz="2600" b="1" dirty="0">
                <a:latin typeface="微软雅黑" pitchFamily="34" charset="-122"/>
                <a:ea typeface="微软雅黑" pitchFamily="34" charset="-122"/>
              </a:rPr>
              <a:t>农业建设，全省农业现代化推进综合指数超过</a:t>
            </a:r>
            <a:r>
              <a:rPr lang="en-US" altLang="en-US" sz="2800" b="1" dirty="0">
                <a:solidFill>
                  <a:srgbClr val="E74C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zh-CN" altLang="en-US" sz="2800" b="1" dirty="0">
                <a:solidFill>
                  <a:srgbClr val="E74C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分</a:t>
            </a:r>
            <a:r>
              <a:rPr lang="zh-CN" altLang="en-US" sz="2600" b="1" dirty="0">
                <a:latin typeface="微软雅黑" pitchFamily="34" charset="-122"/>
                <a:ea typeface="微软雅黑" pitchFamily="34" charset="-122"/>
              </a:rPr>
              <a:t>，为“十三五”现代农业提升发展奠定了坚实基础。</a:t>
            </a:r>
            <a:r>
              <a:rPr lang="zh-CN" altLang="en-US" sz="2800" b="1" dirty="0">
                <a:solidFill>
                  <a:srgbClr val="E74C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具体表现在七个方面：</a:t>
            </a:r>
            <a:endParaRPr lang="en-US" sz="2800" b="1" dirty="0">
              <a:solidFill>
                <a:srgbClr val="E74C2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Bef>
                <a:spcPts val="1000"/>
              </a:spcBef>
              <a:buFont typeface="Wingdings 2" pitchFamily="18" charset="2"/>
              <a:buNone/>
              <a:defRPr/>
            </a:pPr>
            <a:endParaRPr lang="en-US" sz="2600" b="1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Bef>
                <a:spcPts val="1000"/>
              </a:spcBef>
              <a:buFont typeface="Wingdings 2" pitchFamily="18" charset="2"/>
              <a:buNone/>
              <a:defRPr/>
            </a:pPr>
            <a:endParaRPr 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"/>
          <p:cNvSpPr/>
          <p:nvPr/>
        </p:nvSpPr>
        <p:spPr bwMode="auto">
          <a:xfrm>
            <a:off x="5805488" y="2039938"/>
            <a:ext cx="796925" cy="733425"/>
          </a:xfrm>
          <a:custGeom>
            <a:avLst/>
            <a:gdLst>
              <a:gd name="T0" fmla="*/ 122 w 122"/>
              <a:gd name="T1" fmla="*/ 36 h 112"/>
              <a:gd name="T2" fmla="*/ 68 w 122"/>
              <a:gd name="T3" fmla="*/ 0 h 112"/>
              <a:gd name="T4" fmla="*/ 0 w 122"/>
              <a:gd name="T5" fmla="*/ 28 h 112"/>
              <a:gd name="T6" fmla="*/ 32 w 122"/>
              <a:gd name="T7" fmla="*/ 30 h 112"/>
              <a:gd name="T8" fmla="*/ 10 w 122"/>
              <a:gd name="T9" fmla="*/ 104 h 112"/>
              <a:gd name="T10" fmla="*/ 80 w 122"/>
              <a:gd name="T11" fmla="*/ 112 h 112"/>
              <a:gd name="T12" fmla="*/ 88 w 122"/>
              <a:gd name="T13" fmla="*/ 34 h 112"/>
              <a:gd name="T14" fmla="*/ 122 w 122"/>
              <a:gd name="T15" fmla="*/ 3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2" h="112">
                <a:moveTo>
                  <a:pt x="122" y="36"/>
                </a:moveTo>
                <a:lnTo>
                  <a:pt x="68" y="0"/>
                </a:lnTo>
                <a:lnTo>
                  <a:pt x="0" y="28"/>
                </a:lnTo>
                <a:lnTo>
                  <a:pt x="32" y="30"/>
                </a:lnTo>
                <a:lnTo>
                  <a:pt x="10" y="104"/>
                </a:lnTo>
                <a:lnTo>
                  <a:pt x="80" y="112"/>
                </a:lnTo>
                <a:lnTo>
                  <a:pt x="88" y="34"/>
                </a:lnTo>
                <a:lnTo>
                  <a:pt x="122" y="36"/>
                </a:lnTo>
                <a:close/>
              </a:path>
            </a:pathLst>
          </a:custGeom>
          <a:gradFill rotWithShape="1">
            <a:gsLst>
              <a:gs pos="0">
                <a:srgbClr val="C0C0C0">
                  <a:alpha val="50000"/>
                </a:srgbClr>
              </a:gs>
              <a:gs pos="100000">
                <a:srgbClr val="5F5F5F">
                  <a:alpha val="0"/>
                </a:srgbClr>
              </a:gs>
            </a:gsLst>
            <a:lin ang="5400000" scaled="1"/>
          </a:gradFill>
          <a:ln>
            <a:noFill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3" name="Freeform 4"/>
          <p:cNvSpPr/>
          <p:nvPr/>
        </p:nvSpPr>
        <p:spPr bwMode="auto">
          <a:xfrm>
            <a:off x="5699125" y="1743075"/>
            <a:ext cx="822325" cy="757238"/>
          </a:xfrm>
          <a:custGeom>
            <a:avLst/>
            <a:gdLst>
              <a:gd name="T0" fmla="*/ 122 w 122"/>
              <a:gd name="T1" fmla="*/ 36 h 112"/>
              <a:gd name="T2" fmla="*/ 68 w 122"/>
              <a:gd name="T3" fmla="*/ 0 h 112"/>
              <a:gd name="T4" fmla="*/ 0 w 122"/>
              <a:gd name="T5" fmla="*/ 28 h 112"/>
              <a:gd name="T6" fmla="*/ 32 w 122"/>
              <a:gd name="T7" fmla="*/ 30 h 112"/>
              <a:gd name="T8" fmla="*/ 10 w 122"/>
              <a:gd name="T9" fmla="*/ 104 h 112"/>
              <a:gd name="T10" fmla="*/ 80 w 122"/>
              <a:gd name="T11" fmla="*/ 112 h 112"/>
              <a:gd name="T12" fmla="*/ 88 w 122"/>
              <a:gd name="T13" fmla="*/ 34 h 112"/>
              <a:gd name="T14" fmla="*/ 122 w 122"/>
              <a:gd name="T15" fmla="*/ 3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2" h="112">
                <a:moveTo>
                  <a:pt x="122" y="36"/>
                </a:moveTo>
                <a:lnTo>
                  <a:pt x="68" y="0"/>
                </a:lnTo>
                <a:lnTo>
                  <a:pt x="0" y="28"/>
                </a:lnTo>
                <a:lnTo>
                  <a:pt x="32" y="30"/>
                </a:lnTo>
                <a:lnTo>
                  <a:pt x="10" y="104"/>
                </a:lnTo>
                <a:lnTo>
                  <a:pt x="80" y="112"/>
                </a:lnTo>
                <a:lnTo>
                  <a:pt x="88" y="34"/>
                </a:lnTo>
                <a:lnTo>
                  <a:pt x="122" y="36"/>
                </a:lnTo>
                <a:close/>
              </a:path>
            </a:pathLst>
          </a:custGeom>
          <a:gradFill rotWithShape="1">
            <a:gsLst>
              <a:gs pos="0">
                <a:srgbClr val="DDDDDD"/>
              </a:gs>
              <a:gs pos="100000">
                <a:srgbClr val="F8F8F8"/>
              </a:gs>
            </a:gsLst>
            <a:lin ang="5400000" scaled="1"/>
          </a:gradFill>
          <a:ln>
            <a:noFill/>
          </a:ln>
          <a:effectLst/>
          <a:scene3d>
            <a:camera prst="legacyPerspectiveBottom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>
            <a:flatTx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4" name="Oval 5"/>
          <p:cNvSpPr>
            <a:spLocks noChangeArrowheads="1"/>
          </p:cNvSpPr>
          <p:nvPr/>
        </p:nvSpPr>
        <p:spPr bwMode="auto">
          <a:xfrm>
            <a:off x="4827588" y="3690938"/>
            <a:ext cx="2020887" cy="855662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itchFamily="34" charset="-122"/>
            </a:endParaRPr>
          </a:p>
        </p:txBody>
      </p:sp>
      <p:grpSp>
        <p:nvGrpSpPr>
          <p:cNvPr id="44037" name="Group 7"/>
          <p:cNvGrpSpPr/>
          <p:nvPr/>
        </p:nvGrpSpPr>
        <p:grpSpPr bwMode="auto">
          <a:xfrm>
            <a:off x="4991100" y="2525713"/>
            <a:ext cx="1727200" cy="1701800"/>
            <a:chOff x="480" y="1198"/>
            <a:chExt cx="1042" cy="1019"/>
          </a:xfrm>
        </p:grpSpPr>
        <p:grpSp>
          <p:nvGrpSpPr>
            <p:cNvPr id="44077" name="Group 8"/>
            <p:cNvGrpSpPr/>
            <p:nvPr/>
          </p:nvGrpSpPr>
          <p:grpSpPr bwMode="auto">
            <a:xfrm>
              <a:off x="480" y="1198"/>
              <a:ext cx="1042" cy="1019"/>
              <a:chOff x="480" y="1198"/>
              <a:chExt cx="1042" cy="1019"/>
            </a:xfrm>
          </p:grpSpPr>
          <p:pic>
            <p:nvPicPr>
              <p:cNvPr id="44079" name="Picture 9" descr="circuler_1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4080" name="Oval 10"/>
              <p:cNvSpPr>
                <a:spLocks noChangeArrowheads="1"/>
              </p:cNvSpPr>
              <p:nvPr/>
            </p:nvSpPr>
            <p:spPr bwMode="gray">
              <a:xfrm>
                <a:off x="484" y="1198"/>
                <a:ext cx="1035" cy="1019"/>
              </a:xfrm>
              <a:prstGeom prst="ellipse">
                <a:avLst/>
              </a:prstGeom>
              <a:solidFill>
                <a:srgbClr val="E74C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en-US" sz="3200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发展</a:t>
                </a:r>
                <a:endParaRPr lang="en-US" altLang="zh-CN" sz="3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r>
                  <a:rPr lang="zh-CN" altLang="en-US" sz="3200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重点</a:t>
                </a:r>
                <a:endParaRPr lang="zh-CN" altLang="en-US" sz="3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pic>
          <p:nvPicPr>
            <p:cNvPr id="44078" name="Picture 11" descr="Picture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92" y="1216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4038" name="Group 12"/>
          <p:cNvGrpSpPr/>
          <p:nvPr/>
        </p:nvGrpSpPr>
        <p:grpSpPr bwMode="auto">
          <a:xfrm rot="-1297425" flipH="1" flipV="1">
            <a:off x="5103813" y="3825875"/>
            <a:ext cx="1479550" cy="354013"/>
            <a:chOff x="2532" y="1051"/>
            <a:chExt cx="893" cy="246"/>
          </a:xfrm>
        </p:grpSpPr>
        <p:grpSp>
          <p:nvGrpSpPr>
            <p:cNvPr id="44067" name="Group 13"/>
            <p:cNvGrpSpPr/>
            <p:nvPr/>
          </p:nvGrpSpPr>
          <p:grpSpPr bwMode="auto">
            <a:xfrm>
              <a:off x="2535" y="1069"/>
              <a:ext cx="744" cy="188"/>
              <a:chOff x="1566" y="2570"/>
              <a:chExt cx="1117" cy="281"/>
            </a:xfrm>
          </p:grpSpPr>
          <p:sp>
            <p:nvSpPr>
              <p:cNvPr id="17" name="AutoShape 14"/>
              <p:cNvSpPr>
                <a:spLocks noChangeArrowheads="1"/>
              </p:cNvSpPr>
              <p:nvPr/>
            </p:nvSpPr>
            <p:spPr bwMode="ltGray">
              <a:xfrm rot="5263130">
                <a:off x="1861" y="2279"/>
                <a:ext cx="228" cy="817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+mn-lt"/>
                  <a:ea typeface="微软雅黑" pitchFamily="34" charset="-122"/>
                </a:endParaRPr>
              </a:p>
            </p:txBody>
          </p:sp>
          <p:sp>
            <p:nvSpPr>
              <p:cNvPr id="18" name="AutoShape 15"/>
              <p:cNvSpPr>
                <a:spLocks noChangeArrowheads="1"/>
              </p:cNvSpPr>
              <p:nvPr/>
            </p:nvSpPr>
            <p:spPr bwMode="ltGray">
              <a:xfrm rot="6078281">
                <a:off x="1995" y="2277"/>
                <a:ext cx="229" cy="817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+mn-lt"/>
                  <a:ea typeface="微软雅黑" pitchFamily="34" charset="-122"/>
                </a:endParaRPr>
              </a:p>
            </p:txBody>
          </p:sp>
          <p:sp>
            <p:nvSpPr>
              <p:cNvPr id="19" name="AutoShape 16"/>
              <p:cNvSpPr>
                <a:spLocks noChangeArrowheads="1"/>
              </p:cNvSpPr>
              <p:nvPr/>
            </p:nvSpPr>
            <p:spPr bwMode="ltGray">
              <a:xfrm rot="6373927">
                <a:off x="2071" y="2300"/>
                <a:ext cx="229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+mn-lt"/>
                  <a:ea typeface="微软雅黑" pitchFamily="34" charset="-122"/>
                </a:endParaRPr>
              </a:p>
            </p:txBody>
          </p:sp>
          <p:sp>
            <p:nvSpPr>
              <p:cNvPr id="20" name="AutoShape 17"/>
              <p:cNvSpPr>
                <a:spLocks noChangeArrowheads="1"/>
              </p:cNvSpPr>
              <p:nvPr/>
            </p:nvSpPr>
            <p:spPr bwMode="ltGray">
              <a:xfrm rot="6906312">
                <a:off x="2161" y="2331"/>
                <a:ext cx="229" cy="817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+mn-lt"/>
                  <a:ea typeface="微软雅黑" pitchFamily="34" charset="-122"/>
                </a:endParaRPr>
              </a:p>
            </p:txBody>
          </p:sp>
        </p:grpSp>
        <p:grpSp>
          <p:nvGrpSpPr>
            <p:cNvPr id="44068" name="Group 18"/>
            <p:cNvGrpSpPr/>
            <p:nvPr/>
          </p:nvGrpSpPr>
          <p:grpSpPr bwMode="auto">
            <a:xfrm rot="1353540">
              <a:off x="2679" y="1114"/>
              <a:ext cx="740" cy="187"/>
              <a:chOff x="1567" y="2569"/>
              <a:chExt cx="1117" cy="280"/>
            </a:xfrm>
          </p:grpSpPr>
          <p:sp>
            <p:nvSpPr>
              <p:cNvPr id="13" name="AutoShape 19"/>
              <p:cNvSpPr>
                <a:spLocks noChangeArrowheads="1"/>
              </p:cNvSpPr>
              <p:nvPr/>
            </p:nvSpPr>
            <p:spPr bwMode="ltGray">
              <a:xfrm rot="5263130">
                <a:off x="1864" y="2277"/>
                <a:ext cx="228" cy="817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+mn-lt"/>
                  <a:ea typeface="微软雅黑" pitchFamily="34" charset="-122"/>
                </a:endParaRPr>
              </a:p>
            </p:txBody>
          </p:sp>
          <p:sp>
            <p:nvSpPr>
              <p:cNvPr id="14" name="AutoShape 20"/>
              <p:cNvSpPr>
                <a:spLocks noChangeArrowheads="1"/>
              </p:cNvSpPr>
              <p:nvPr/>
            </p:nvSpPr>
            <p:spPr bwMode="ltGray">
              <a:xfrm rot="6078281">
                <a:off x="1999" y="2275"/>
                <a:ext cx="228" cy="817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+mn-lt"/>
                  <a:ea typeface="微软雅黑" pitchFamily="34" charset="-122"/>
                </a:endParaRPr>
              </a:p>
            </p:txBody>
          </p:sp>
          <p:sp>
            <p:nvSpPr>
              <p:cNvPr id="15" name="AutoShape 21"/>
              <p:cNvSpPr>
                <a:spLocks noChangeArrowheads="1"/>
              </p:cNvSpPr>
              <p:nvPr/>
            </p:nvSpPr>
            <p:spPr bwMode="ltGray">
              <a:xfrm rot="6373927">
                <a:off x="2076" y="2297"/>
                <a:ext cx="230" cy="817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+mn-lt"/>
                  <a:ea typeface="微软雅黑" pitchFamily="34" charset="-122"/>
                </a:endParaRPr>
              </a:p>
            </p:txBody>
          </p:sp>
          <p:sp>
            <p:nvSpPr>
              <p:cNvPr id="16" name="AutoShape 22"/>
              <p:cNvSpPr>
                <a:spLocks noChangeArrowheads="1"/>
              </p:cNvSpPr>
              <p:nvPr/>
            </p:nvSpPr>
            <p:spPr bwMode="ltGray">
              <a:xfrm rot="6906312">
                <a:off x="2164" y="2328"/>
                <a:ext cx="228" cy="817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+mn-lt"/>
                  <a:ea typeface="微软雅黑" pitchFamily="34" charset="-122"/>
                </a:endParaRPr>
              </a:p>
            </p:txBody>
          </p:sp>
        </p:grpSp>
      </p:grpSp>
      <p:sp>
        <p:nvSpPr>
          <p:cNvPr id="21" name="Freeform 23"/>
          <p:cNvSpPr/>
          <p:nvPr/>
        </p:nvSpPr>
        <p:spPr bwMode="auto">
          <a:xfrm>
            <a:off x="3349625" y="4329113"/>
            <a:ext cx="1763713" cy="1331912"/>
          </a:xfrm>
          <a:custGeom>
            <a:avLst/>
            <a:gdLst>
              <a:gd name="T0" fmla="*/ 295 w 295"/>
              <a:gd name="T1" fmla="*/ 42 h 269"/>
              <a:gd name="T2" fmla="*/ 225 w 295"/>
              <a:gd name="T3" fmla="*/ 0 h 269"/>
              <a:gd name="T4" fmla="*/ 44 w 295"/>
              <a:gd name="T5" fmla="*/ 158 h 269"/>
              <a:gd name="T6" fmla="*/ 6 w 295"/>
              <a:gd name="T7" fmla="*/ 136 h 269"/>
              <a:gd name="T8" fmla="*/ 0 w 295"/>
              <a:gd name="T9" fmla="*/ 269 h 269"/>
              <a:gd name="T10" fmla="*/ 178 w 295"/>
              <a:gd name="T11" fmla="*/ 230 h 269"/>
              <a:gd name="T12" fmla="*/ 128 w 295"/>
              <a:gd name="T13" fmla="*/ 204 h 269"/>
              <a:gd name="T14" fmla="*/ 295 w 295"/>
              <a:gd name="T15" fmla="*/ 4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5" h="269">
                <a:moveTo>
                  <a:pt x="295" y="42"/>
                </a:moveTo>
                <a:lnTo>
                  <a:pt x="225" y="0"/>
                </a:lnTo>
                <a:lnTo>
                  <a:pt x="44" y="158"/>
                </a:lnTo>
                <a:lnTo>
                  <a:pt x="6" y="136"/>
                </a:lnTo>
                <a:lnTo>
                  <a:pt x="0" y="269"/>
                </a:lnTo>
                <a:lnTo>
                  <a:pt x="178" y="230"/>
                </a:lnTo>
                <a:lnTo>
                  <a:pt x="128" y="204"/>
                </a:lnTo>
                <a:lnTo>
                  <a:pt x="295" y="42"/>
                </a:lnTo>
                <a:close/>
              </a:path>
            </a:pathLst>
          </a:custGeom>
          <a:gradFill rotWithShape="1">
            <a:gsLst>
              <a:gs pos="0">
                <a:srgbClr val="C0C0C0"/>
              </a:gs>
              <a:gs pos="100000">
                <a:srgbClr val="5F5F5F">
                  <a:alpha val="0"/>
                </a:srgbClr>
              </a:gs>
            </a:gsLst>
            <a:lin ang="2700000" scaled="1"/>
          </a:gradFill>
          <a:ln>
            <a:noFill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22" name="Freeform 24"/>
          <p:cNvSpPr/>
          <p:nvPr/>
        </p:nvSpPr>
        <p:spPr bwMode="auto">
          <a:xfrm>
            <a:off x="6091238" y="4787900"/>
            <a:ext cx="1692275" cy="1295400"/>
          </a:xfrm>
          <a:custGeom>
            <a:avLst/>
            <a:gdLst>
              <a:gd name="T0" fmla="*/ 222 w 274"/>
              <a:gd name="T1" fmla="*/ 182 h 303"/>
              <a:gd name="T2" fmla="*/ 94 w 274"/>
              <a:gd name="T3" fmla="*/ 0 h 303"/>
              <a:gd name="T4" fmla="*/ 0 w 274"/>
              <a:gd name="T5" fmla="*/ 26 h 303"/>
              <a:gd name="T6" fmla="*/ 114 w 274"/>
              <a:gd name="T7" fmla="*/ 214 h 303"/>
              <a:gd name="T8" fmla="*/ 56 w 274"/>
              <a:gd name="T9" fmla="*/ 230 h 303"/>
              <a:gd name="T10" fmla="*/ 232 w 274"/>
              <a:gd name="T11" fmla="*/ 303 h 303"/>
              <a:gd name="T12" fmla="*/ 274 w 274"/>
              <a:gd name="T13" fmla="*/ 168 h 303"/>
              <a:gd name="T14" fmla="*/ 222 w 274"/>
              <a:gd name="T15" fmla="*/ 182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4" h="303">
                <a:moveTo>
                  <a:pt x="222" y="182"/>
                </a:moveTo>
                <a:lnTo>
                  <a:pt x="94" y="0"/>
                </a:lnTo>
                <a:lnTo>
                  <a:pt x="0" y="26"/>
                </a:lnTo>
                <a:lnTo>
                  <a:pt x="114" y="214"/>
                </a:lnTo>
                <a:lnTo>
                  <a:pt x="56" y="230"/>
                </a:lnTo>
                <a:lnTo>
                  <a:pt x="232" y="303"/>
                </a:lnTo>
                <a:lnTo>
                  <a:pt x="274" y="168"/>
                </a:lnTo>
                <a:lnTo>
                  <a:pt x="222" y="182"/>
                </a:lnTo>
                <a:close/>
              </a:path>
            </a:pathLst>
          </a:custGeom>
          <a:gradFill rotWithShape="1">
            <a:gsLst>
              <a:gs pos="0">
                <a:srgbClr val="5F5F5F">
                  <a:alpha val="0"/>
                </a:srgbClr>
              </a:gs>
              <a:gs pos="100000">
                <a:srgbClr val="C0C0C0"/>
              </a:gs>
            </a:gsLst>
            <a:lin ang="18900000" scaled="1"/>
          </a:gradFill>
          <a:ln>
            <a:noFill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23" name="Freeform 25"/>
          <p:cNvSpPr/>
          <p:nvPr/>
        </p:nvSpPr>
        <p:spPr bwMode="auto">
          <a:xfrm>
            <a:off x="7132638" y="3870325"/>
            <a:ext cx="2278062" cy="890588"/>
          </a:xfrm>
          <a:custGeom>
            <a:avLst/>
            <a:gdLst>
              <a:gd name="T0" fmla="*/ 348 w 348"/>
              <a:gd name="T1" fmla="*/ 94 h 136"/>
              <a:gd name="T2" fmla="*/ 242 w 348"/>
              <a:gd name="T3" fmla="*/ 20 h 136"/>
              <a:gd name="T4" fmla="*/ 242 w 348"/>
              <a:gd name="T5" fmla="*/ 48 h 136"/>
              <a:gd name="T6" fmla="*/ 20 w 348"/>
              <a:gd name="T7" fmla="*/ 0 h 136"/>
              <a:gd name="T8" fmla="*/ 0 w 348"/>
              <a:gd name="T9" fmla="*/ 54 h 136"/>
              <a:gd name="T10" fmla="*/ 242 w 348"/>
              <a:gd name="T11" fmla="*/ 104 h 136"/>
              <a:gd name="T12" fmla="*/ 242 w 348"/>
              <a:gd name="T13" fmla="*/ 136 h 136"/>
              <a:gd name="T14" fmla="*/ 348 w 348"/>
              <a:gd name="T15" fmla="*/ 94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8" h="136">
                <a:moveTo>
                  <a:pt x="348" y="94"/>
                </a:moveTo>
                <a:lnTo>
                  <a:pt x="242" y="20"/>
                </a:lnTo>
                <a:lnTo>
                  <a:pt x="242" y="48"/>
                </a:lnTo>
                <a:lnTo>
                  <a:pt x="20" y="0"/>
                </a:lnTo>
                <a:lnTo>
                  <a:pt x="0" y="54"/>
                </a:lnTo>
                <a:lnTo>
                  <a:pt x="242" y="104"/>
                </a:lnTo>
                <a:lnTo>
                  <a:pt x="242" y="136"/>
                </a:lnTo>
                <a:lnTo>
                  <a:pt x="348" y="94"/>
                </a:lnTo>
                <a:close/>
              </a:path>
            </a:pathLst>
          </a:custGeom>
          <a:gradFill rotWithShape="1">
            <a:gsLst>
              <a:gs pos="0">
                <a:srgbClr val="C0C0C0">
                  <a:alpha val="80000"/>
                </a:srgbClr>
              </a:gs>
              <a:gs pos="100000">
                <a:srgbClr val="5F5F5F">
                  <a:alpha val="0"/>
                </a:srgbClr>
              </a:gs>
            </a:gsLst>
            <a:lin ang="5400000" scaled="1"/>
          </a:gradFill>
          <a:ln>
            <a:noFill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24" name="Freeform 26"/>
          <p:cNvSpPr/>
          <p:nvPr/>
        </p:nvSpPr>
        <p:spPr bwMode="auto">
          <a:xfrm>
            <a:off x="6843713" y="2776538"/>
            <a:ext cx="1385887" cy="641350"/>
          </a:xfrm>
          <a:custGeom>
            <a:avLst/>
            <a:gdLst>
              <a:gd name="T0" fmla="*/ 212 w 212"/>
              <a:gd name="T1" fmla="*/ 66 h 98"/>
              <a:gd name="T2" fmla="*/ 204 w 212"/>
              <a:gd name="T3" fmla="*/ 6 h 98"/>
              <a:gd name="T4" fmla="*/ 106 w 212"/>
              <a:gd name="T5" fmla="*/ 0 h 98"/>
              <a:gd name="T6" fmla="*/ 130 w 212"/>
              <a:gd name="T7" fmla="*/ 16 h 98"/>
              <a:gd name="T8" fmla="*/ 0 w 212"/>
              <a:gd name="T9" fmla="*/ 64 h 98"/>
              <a:gd name="T10" fmla="*/ 42 w 212"/>
              <a:gd name="T11" fmla="*/ 98 h 98"/>
              <a:gd name="T12" fmla="*/ 178 w 212"/>
              <a:gd name="T13" fmla="*/ 46 h 98"/>
              <a:gd name="T14" fmla="*/ 212 w 212"/>
              <a:gd name="T15" fmla="*/ 66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2" h="98">
                <a:moveTo>
                  <a:pt x="212" y="66"/>
                </a:moveTo>
                <a:lnTo>
                  <a:pt x="204" y="6"/>
                </a:lnTo>
                <a:lnTo>
                  <a:pt x="106" y="0"/>
                </a:lnTo>
                <a:lnTo>
                  <a:pt x="130" y="16"/>
                </a:lnTo>
                <a:lnTo>
                  <a:pt x="0" y="64"/>
                </a:lnTo>
                <a:lnTo>
                  <a:pt x="42" y="98"/>
                </a:lnTo>
                <a:lnTo>
                  <a:pt x="178" y="46"/>
                </a:lnTo>
                <a:lnTo>
                  <a:pt x="212" y="66"/>
                </a:lnTo>
                <a:close/>
              </a:path>
            </a:pathLst>
          </a:custGeom>
          <a:gradFill rotWithShape="1">
            <a:gsLst>
              <a:gs pos="0">
                <a:srgbClr val="C0C0C0">
                  <a:alpha val="50000"/>
                </a:srgbClr>
              </a:gs>
              <a:gs pos="100000">
                <a:srgbClr val="5F5F5F">
                  <a:alpha val="0"/>
                </a:srgbClr>
              </a:gs>
            </a:gsLst>
            <a:lin ang="5400000" scaled="1"/>
          </a:gradFill>
          <a:ln>
            <a:noFill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25" name="Freeform 27"/>
          <p:cNvSpPr/>
          <p:nvPr/>
        </p:nvSpPr>
        <p:spPr bwMode="auto">
          <a:xfrm>
            <a:off x="2689225" y="3633788"/>
            <a:ext cx="1990725" cy="695325"/>
          </a:xfrm>
          <a:custGeom>
            <a:avLst/>
            <a:gdLst>
              <a:gd name="T0" fmla="*/ 304 w 304"/>
              <a:gd name="T1" fmla="*/ 10 h 106"/>
              <a:gd name="T2" fmla="*/ 96 w 304"/>
              <a:gd name="T3" fmla="*/ 18 h 106"/>
              <a:gd name="T4" fmla="*/ 104 w 304"/>
              <a:gd name="T5" fmla="*/ 0 h 106"/>
              <a:gd name="T6" fmla="*/ 0 w 304"/>
              <a:gd name="T7" fmla="*/ 56 h 106"/>
              <a:gd name="T8" fmla="*/ 64 w 304"/>
              <a:gd name="T9" fmla="*/ 106 h 106"/>
              <a:gd name="T10" fmla="*/ 78 w 304"/>
              <a:gd name="T11" fmla="*/ 68 h 106"/>
              <a:gd name="T12" fmla="*/ 304 w 304"/>
              <a:gd name="T13" fmla="*/ 60 h 106"/>
              <a:gd name="T14" fmla="*/ 304 w 304"/>
              <a:gd name="T15" fmla="*/ 1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4" h="106">
                <a:moveTo>
                  <a:pt x="304" y="10"/>
                </a:moveTo>
                <a:lnTo>
                  <a:pt x="96" y="18"/>
                </a:lnTo>
                <a:lnTo>
                  <a:pt x="104" y="0"/>
                </a:lnTo>
                <a:lnTo>
                  <a:pt x="0" y="56"/>
                </a:lnTo>
                <a:lnTo>
                  <a:pt x="64" y="106"/>
                </a:lnTo>
                <a:lnTo>
                  <a:pt x="78" y="68"/>
                </a:lnTo>
                <a:lnTo>
                  <a:pt x="304" y="60"/>
                </a:lnTo>
                <a:lnTo>
                  <a:pt x="304" y="10"/>
                </a:lnTo>
                <a:close/>
              </a:path>
            </a:pathLst>
          </a:custGeom>
          <a:gradFill rotWithShape="1">
            <a:gsLst>
              <a:gs pos="0">
                <a:srgbClr val="C0C0C0">
                  <a:alpha val="80000"/>
                </a:srgbClr>
              </a:gs>
              <a:gs pos="100000">
                <a:srgbClr val="5F5F5F">
                  <a:alpha val="0"/>
                </a:srgbClr>
              </a:gs>
            </a:gsLst>
            <a:lin ang="5400000" scaled="1"/>
          </a:gradFill>
          <a:ln>
            <a:noFill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26" name="Freeform 28"/>
          <p:cNvSpPr/>
          <p:nvPr/>
        </p:nvSpPr>
        <p:spPr bwMode="auto">
          <a:xfrm rot="252133" flipH="1">
            <a:off x="3735388" y="2581275"/>
            <a:ext cx="1387475" cy="639763"/>
          </a:xfrm>
          <a:custGeom>
            <a:avLst/>
            <a:gdLst>
              <a:gd name="T0" fmla="*/ 212 w 212"/>
              <a:gd name="T1" fmla="*/ 66 h 98"/>
              <a:gd name="T2" fmla="*/ 204 w 212"/>
              <a:gd name="T3" fmla="*/ 6 h 98"/>
              <a:gd name="T4" fmla="*/ 106 w 212"/>
              <a:gd name="T5" fmla="*/ 0 h 98"/>
              <a:gd name="T6" fmla="*/ 130 w 212"/>
              <a:gd name="T7" fmla="*/ 16 h 98"/>
              <a:gd name="T8" fmla="*/ 0 w 212"/>
              <a:gd name="T9" fmla="*/ 64 h 98"/>
              <a:gd name="T10" fmla="*/ 42 w 212"/>
              <a:gd name="T11" fmla="*/ 98 h 98"/>
              <a:gd name="T12" fmla="*/ 178 w 212"/>
              <a:gd name="T13" fmla="*/ 46 h 98"/>
              <a:gd name="T14" fmla="*/ 212 w 212"/>
              <a:gd name="T15" fmla="*/ 66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2" h="98">
                <a:moveTo>
                  <a:pt x="212" y="66"/>
                </a:moveTo>
                <a:lnTo>
                  <a:pt x="204" y="6"/>
                </a:lnTo>
                <a:lnTo>
                  <a:pt x="106" y="0"/>
                </a:lnTo>
                <a:lnTo>
                  <a:pt x="130" y="16"/>
                </a:lnTo>
                <a:lnTo>
                  <a:pt x="0" y="64"/>
                </a:lnTo>
                <a:lnTo>
                  <a:pt x="42" y="98"/>
                </a:lnTo>
                <a:lnTo>
                  <a:pt x="178" y="46"/>
                </a:lnTo>
                <a:lnTo>
                  <a:pt x="212" y="66"/>
                </a:lnTo>
                <a:close/>
              </a:path>
            </a:pathLst>
          </a:custGeom>
          <a:gradFill rotWithShape="1">
            <a:gsLst>
              <a:gs pos="0">
                <a:srgbClr val="C0C0C0">
                  <a:alpha val="50000"/>
                </a:srgbClr>
              </a:gs>
              <a:gs pos="100000">
                <a:srgbClr val="5F5F5F">
                  <a:alpha val="0"/>
                </a:srgbClr>
              </a:gs>
            </a:gsLst>
            <a:lin ang="5400000" scaled="1"/>
          </a:gradFill>
          <a:ln>
            <a:noFill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27" name="Freeform 29"/>
          <p:cNvSpPr/>
          <p:nvPr/>
        </p:nvSpPr>
        <p:spPr bwMode="auto">
          <a:xfrm rot="252133" flipH="1">
            <a:off x="3719513" y="2185988"/>
            <a:ext cx="1430337" cy="658812"/>
          </a:xfrm>
          <a:custGeom>
            <a:avLst/>
            <a:gdLst>
              <a:gd name="T0" fmla="*/ 212 w 212"/>
              <a:gd name="T1" fmla="*/ 66 h 98"/>
              <a:gd name="T2" fmla="*/ 204 w 212"/>
              <a:gd name="T3" fmla="*/ 6 h 98"/>
              <a:gd name="T4" fmla="*/ 106 w 212"/>
              <a:gd name="T5" fmla="*/ 0 h 98"/>
              <a:gd name="T6" fmla="*/ 130 w 212"/>
              <a:gd name="T7" fmla="*/ 16 h 98"/>
              <a:gd name="T8" fmla="*/ 0 w 212"/>
              <a:gd name="T9" fmla="*/ 64 h 98"/>
              <a:gd name="T10" fmla="*/ 42 w 212"/>
              <a:gd name="T11" fmla="*/ 98 h 98"/>
              <a:gd name="T12" fmla="*/ 178 w 212"/>
              <a:gd name="T13" fmla="*/ 46 h 98"/>
              <a:gd name="T14" fmla="*/ 212 w 212"/>
              <a:gd name="T15" fmla="*/ 66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2" h="98">
                <a:moveTo>
                  <a:pt x="212" y="66"/>
                </a:moveTo>
                <a:lnTo>
                  <a:pt x="204" y="6"/>
                </a:lnTo>
                <a:lnTo>
                  <a:pt x="106" y="0"/>
                </a:lnTo>
                <a:lnTo>
                  <a:pt x="130" y="16"/>
                </a:lnTo>
                <a:lnTo>
                  <a:pt x="0" y="64"/>
                </a:lnTo>
                <a:lnTo>
                  <a:pt x="42" y="98"/>
                </a:lnTo>
                <a:lnTo>
                  <a:pt x="178" y="46"/>
                </a:lnTo>
                <a:lnTo>
                  <a:pt x="212" y="66"/>
                </a:lnTo>
                <a:close/>
              </a:path>
            </a:pathLst>
          </a:custGeom>
          <a:gradFill rotWithShape="1">
            <a:gsLst>
              <a:gs pos="0">
                <a:srgbClr val="DDDDDD"/>
              </a:gs>
              <a:gs pos="100000">
                <a:srgbClr val="F8F8F8"/>
              </a:gs>
            </a:gsLst>
            <a:lin ang="5400000" scaled="1"/>
          </a:gradFill>
          <a:ln>
            <a:noFill/>
          </a:ln>
          <a:effectLst/>
          <a:scene3d>
            <a:camera prst="legacyPerspectiveBottom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>
            <a:flatTx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28" name="Freeform 30"/>
          <p:cNvSpPr/>
          <p:nvPr/>
        </p:nvSpPr>
        <p:spPr bwMode="auto">
          <a:xfrm>
            <a:off x="3246438" y="4029075"/>
            <a:ext cx="1944687" cy="1439863"/>
          </a:xfrm>
          <a:custGeom>
            <a:avLst/>
            <a:gdLst>
              <a:gd name="T0" fmla="*/ 295 w 295"/>
              <a:gd name="T1" fmla="*/ 42 h 269"/>
              <a:gd name="T2" fmla="*/ 225 w 295"/>
              <a:gd name="T3" fmla="*/ 0 h 269"/>
              <a:gd name="T4" fmla="*/ 44 w 295"/>
              <a:gd name="T5" fmla="*/ 158 h 269"/>
              <a:gd name="T6" fmla="*/ 6 w 295"/>
              <a:gd name="T7" fmla="*/ 136 h 269"/>
              <a:gd name="T8" fmla="*/ 0 w 295"/>
              <a:gd name="T9" fmla="*/ 269 h 269"/>
              <a:gd name="T10" fmla="*/ 178 w 295"/>
              <a:gd name="T11" fmla="*/ 230 h 269"/>
              <a:gd name="T12" fmla="*/ 128 w 295"/>
              <a:gd name="T13" fmla="*/ 204 h 269"/>
              <a:gd name="T14" fmla="*/ 295 w 295"/>
              <a:gd name="T15" fmla="*/ 4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5" h="269">
                <a:moveTo>
                  <a:pt x="295" y="42"/>
                </a:moveTo>
                <a:lnTo>
                  <a:pt x="225" y="0"/>
                </a:lnTo>
                <a:lnTo>
                  <a:pt x="44" y="158"/>
                </a:lnTo>
                <a:lnTo>
                  <a:pt x="6" y="136"/>
                </a:lnTo>
                <a:lnTo>
                  <a:pt x="0" y="269"/>
                </a:lnTo>
                <a:lnTo>
                  <a:pt x="178" y="230"/>
                </a:lnTo>
                <a:lnTo>
                  <a:pt x="128" y="204"/>
                </a:lnTo>
                <a:lnTo>
                  <a:pt x="295" y="42"/>
                </a:lnTo>
                <a:close/>
              </a:path>
            </a:pathLst>
          </a:custGeom>
          <a:gradFill rotWithShape="1">
            <a:gsLst>
              <a:gs pos="0">
                <a:srgbClr val="DDDDDD"/>
              </a:gs>
              <a:gs pos="100000">
                <a:srgbClr val="F8F8F8"/>
              </a:gs>
            </a:gsLst>
            <a:lin ang="5400000" scaled="1"/>
          </a:gradFill>
          <a:ln>
            <a:noFill/>
          </a:ln>
          <a:effectLst/>
          <a:scene3d>
            <a:camera prst="legacyPerspectiveBottom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>
            <a:flatTx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29" name="Freeform 31"/>
          <p:cNvSpPr/>
          <p:nvPr/>
        </p:nvSpPr>
        <p:spPr bwMode="auto">
          <a:xfrm>
            <a:off x="6081713" y="4281488"/>
            <a:ext cx="1655762" cy="1619250"/>
          </a:xfrm>
          <a:custGeom>
            <a:avLst/>
            <a:gdLst>
              <a:gd name="T0" fmla="*/ 222 w 274"/>
              <a:gd name="T1" fmla="*/ 182 h 303"/>
              <a:gd name="T2" fmla="*/ 94 w 274"/>
              <a:gd name="T3" fmla="*/ 0 h 303"/>
              <a:gd name="T4" fmla="*/ 0 w 274"/>
              <a:gd name="T5" fmla="*/ 26 h 303"/>
              <a:gd name="T6" fmla="*/ 114 w 274"/>
              <a:gd name="T7" fmla="*/ 214 h 303"/>
              <a:gd name="T8" fmla="*/ 56 w 274"/>
              <a:gd name="T9" fmla="*/ 230 h 303"/>
              <a:gd name="T10" fmla="*/ 232 w 274"/>
              <a:gd name="T11" fmla="*/ 303 h 303"/>
              <a:gd name="T12" fmla="*/ 274 w 274"/>
              <a:gd name="T13" fmla="*/ 168 h 303"/>
              <a:gd name="T14" fmla="*/ 222 w 274"/>
              <a:gd name="T15" fmla="*/ 182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4" h="303">
                <a:moveTo>
                  <a:pt x="222" y="182"/>
                </a:moveTo>
                <a:lnTo>
                  <a:pt x="94" y="0"/>
                </a:lnTo>
                <a:lnTo>
                  <a:pt x="0" y="26"/>
                </a:lnTo>
                <a:lnTo>
                  <a:pt x="114" y="214"/>
                </a:lnTo>
                <a:lnTo>
                  <a:pt x="56" y="230"/>
                </a:lnTo>
                <a:lnTo>
                  <a:pt x="232" y="303"/>
                </a:lnTo>
                <a:lnTo>
                  <a:pt x="274" y="168"/>
                </a:lnTo>
                <a:lnTo>
                  <a:pt x="222" y="182"/>
                </a:lnTo>
                <a:close/>
              </a:path>
            </a:pathLst>
          </a:custGeom>
          <a:gradFill rotWithShape="1">
            <a:gsLst>
              <a:gs pos="0">
                <a:srgbClr val="DDDDDD"/>
              </a:gs>
              <a:gs pos="100000">
                <a:srgbClr val="F8F8F8"/>
              </a:gs>
            </a:gsLst>
            <a:lin ang="5400000" scaled="1"/>
          </a:gradFill>
          <a:ln>
            <a:noFill/>
          </a:ln>
          <a:effectLst/>
          <a:scene3d>
            <a:camera prst="legacyPerspectiveBottom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>
            <a:flatTx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30" name="Freeform 32"/>
          <p:cNvSpPr/>
          <p:nvPr/>
        </p:nvSpPr>
        <p:spPr bwMode="auto">
          <a:xfrm>
            <a:off x="7061200" y="3443288"/>
            <a:ext cx="2349500" cy="919162"/>
          </a:xfrm>
          <a:custGeom>
            <a:avLst/>
            <a:gdLst>
              <a:gd name="T0" fmla="*/ 348 w 348"/>
              <a:gd name="T1" fmla="*/ 94 h 136"/>
              <a:gd name="T2" fmla="*/ 242 w 348"/>
              <a:gd name="T3" fmla="*/ 20 h 136"/>
              <a:gd name="T4" fmla="*/ 242 w 348"/>
              <a:gd name="T5" fmla="*/ 48 h 136"/>
              <a:gd name="T6" fmla="*/ 20 w 348"/>
              <a:gd name="T7" fmla="*/ 0 h 136"/>
              <a:gd name="T8" fmla="*/ 0 w 348"/>
              <a:gd name="T9" fmla="*/ 54 h 136"/>
              <a:gd name="T10" fmla="*/ 242 w 348"/>
              <a:gd name="T11" fmla="*/ 104 h 136"/>
              <a:gd name="T12" fmla="*/ 242 w 348"/>
              <a:gd name="T13" fmla="*/ 136 h 136"/>
              <a:gd name="T14" fmla="*/ 348 w 348"/>
              <a:gd name="T15" fmla="*/ 94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8" h="136">
                <a:moveTo>
                  <a:pt x="348" y="94"/>
                </a:moveTo>
                <a:lnTo>
                  <a:pt x="242" y="20"/>
                </a:lnTo>
                <a:lnTo>
                  <a:pt x="242" y="48"/>
                </a:lnTo>
                <a:lnTo>
                  <a:pt x="20" y="0"/>
                </a:lnTo>
                <a:lnTo>
                  <a:pt x="0" y="54"/>
                </a:lnTo>
                <a:lnTo>
                  <a:pt x="242" y="104"/>
                </a:lnTo>
                <a:lnTo>
                  <a:pt x="242" y="136"/>
                </a:lnTo>
                <a:lnTo>
                  <a:pt x="348" y="94"/>
                </a:lnTo>
                <a:close/>
              </a:path>
            </a:pathLst>
          </a:custGeom>
          <a:gradFill rotWithShape="1">
            <a:gsLst>
              <a:gs pos="0">
                <a:srgbClr val="DDDDDD"/>
              </a:gs>
              <a:gs pos="100000">
                <a:srgbClr val="F8F8F8"/>
              </a:gs>
            </a:gsLst>
            <a:lin ang="5400000" scaled="1"/>
          </a:gradFill>
          <a:ln>
            <a:noFill/>
          </a:ln>
          <a:effectLst/>
          <a:scene3d>
            <a:camera prst="legacyPerspectiveBottom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>
            <a:flatTx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31" name="Freeform 33"/>
          <p:cNvSpPr/>
          <p:nvPr/>
        </p:nvSpPr>
        <p:spPr bwMode="auto">
          <a:xfrm>
            <a:off x="6750050" y="2409825"/>
            <a:ext cx="1430338" cy="661988"/>
          </a:xfrm>
          <a:custGeom>
            <a:avLst/>
            <a:gdLst>
              <a:gd name="T0" fmla="*/ 212 w 212"/>
              <a:gd name="T1" fmla="*/ 66 h 98"/>
              <a:gd name="T2" fmla="*/ 204 w 212"/>
              <a:gd name="T3" fmla="*/ 6 h 98"/>
              <a:gd name="T4" fmla="*/ 106 w 212"/>
              <a:gd name="T5" fmla="*/ 0 h 98"/>
              <a:gd name="T6" fmla="*/ 130 w 212"/>
              <a:gd name="T7" fmla="*/ 16 h 98"/>
              <a:gd name="T8" fmla="*/ 0 w 212"/>
              <a:gd name="T9" fmla="*/ 64 h 98"/>
              <a:gd name="T10" fmla="*/ 42 w 212"/>
              <a:gd name="T11" fmla="*/ 98 h 98"/>
              <a:gd name="T12" fmla="*/ 178 w 212"/>
              <a:gd name="T13" fmla="*/ 46 h 98"/>
              <a:gd name="T14" fmla="*/ 212 w 212"/>
              <a:gd name="T15" fmla="*/ 66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2" h="98">
                <a:moveTo>
                  <a:pt x="212" y="66"/>
                </a:moveTo>
                <a:lnTo>
                  <a:pt x="204" y="6"/>
                </a:lnTo>
                <a:lnTo>
                  <a:pt x="106" y="0"/>
                </a:lnTo>
                <a:lnTo>
                  <a:pt x="130" y="16"/>
                </a:lnTo>
                <a:lnTo>
                  <a:pt x="0" y="64"/>
                </a:lnTo>
                <a:lnTo>
                  <a:pt x="42" y="98"/>
                </a:lnTo>
                <a:lnTo>
                  <a:pt x="178" y="46"/>
                </a:lnTo>
                <a:lnTo>
                  <a:pt x="212" y="66"/>
                </a:lnTo>
                <a:close/>
              </a:path>
            </a:pathLst>
          </a:custGeom>
          <a:gradFill rotWithShape="1">
            <a:gsLst>
              <a:gs pos="0">
                <a:srgbClr val="DDDDDD"/>
              </a:gs>
              <a:gs pos="100000">
                <a:srgbClr val="F8F8F8"/>
              </a:gs>
            </a:gsLst>
            <a:lin ang="5400000" scaled="1"/>
          </a:gradFill>
          <a:ln>
            <a:noFill/>
          </a:ln>
          <a:effectLst/>
          <a:scene3d>
            <a:camera prst="legacyPerspectiveBottom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>
            <a:flatTx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32" name="Freeform 34"/>
          <p:cNvSpPr/>
          <p:nvPr/>
        </p:nvSpPr>
        <p:spPr bwMode="auto">
          <a:xfrm>
            <a:off x="2536825" y="3200400"/>
            <a:ext cx="2052638" cy="717550"/>
          </a:xfrm>
          <a:custGeom>
            <a:avLst/>
            <a:gdLst>
              <a:gd name="T0" fmla="*/ 304 w 304"/>
              <a:gd name="T1" fmla="*/ 10 h 106"/>
              <a:gd name="T2" fmla="*/ 96 w 304"/>
              <a:gd name="T3" fmla="*/ 18 h 106"/>
              <a:gd name="T4" fmla="*/ 104 w 304"/>
              <a:gd name="T5" fmla="*/ 0 h 106"/>
              <a:gd name="T6" fmla="*/ 0 w 304"/>
              <a:gd name="T7" fmla="*/ 56 h 106"/>
              <a:gd name="T8" fmla="*/ 64 w 304"/>
              <a:gd name="T9" fmla="*/ 106 h 106"/>
              <a:gd name="T10" fmla="*/ 78 w 304"/>
              <a:gd name="T11" fmla="*/ 68 h 106"/>
              <a:gd name="T12" fmla="*/ 304 w 304"/>
              <a:gd name="T13" fmla="*/ 60 h 106"/>
              <a:gd name="T14" fmla="*/ 304 w 304"/>
              <a:gd name="T15" fmla="*/ 1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4" h="106">
                <a:moveTo>
                  <a:pt x="304" y="10"/>
                </a:moveTo>
                <a:lnTo>
                  <a:pt x="96" y="18"/>
                </a:lnTo>
                <a:lnTo>
                  <a:pt x="104" y="0"/>
                </a:lnTo>
                <a:lnTo>
                  <a:pt x="0" y="56"/>
                </a:lnTo>
                <a:lnTo>
                  <a:pt x="64" y="106"/>
                </a:lnTo>
                <a:lnTo>
                  <a:pt x="78" y="68"/>
                </a:lnTo>
                <a:lnTo>
                  <a:pt x="304" y="60"/>
                </a:lnTo>
                <a:lnTo>
                  <a:pt x="304" y="10"/>
                </a:lnTo>
                <a:close/>
              </a:path>
            </a:pathLst>
          </a:custGeom>
          <a:gradFill rotWithShape="1">
            <a:gsLst>
              <a:gs pos="0">
                <a:srgbClr val="DDDDDD"/>
              </a:gs>
              <a:gs pos="100000">
                <a:srgbClr val="F8F8F8"/>
              </a:gs>
            </a:gsLst>
            <a:lin ang="5400000" scaled="1"/>
          </a:gradFill>
          <a:ln>
            <a:noFill/>
          </a:ln>
          <a:effectLst/>
          <a:scene3d>
            <a:camera prst="legacyPerspectiveBottom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>
            <a:flatTx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44051" name="矩形 32"/>
          <p:cNvSpPr>
            <a:spLocks noChangeArrowheads="1"/>
          </p:cNvSpPr>
          <p:nvPr/>
        </p:nvSpPr>
        <p:spPr bwMode="auto">
          <a:xfrm>
            <a:off x="2416175" y="1974850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粮油作物</a:t>
            </a:r>
            <a:endParaRPr lang="zh-CN" altLang="en-US" sz="24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052" name="矩形 33"/>
          <p:cNvSpPr>
            <a:spLocks noChangeArrowheads="1"/>
          </p:cNvSpPr>
          <p:nvPr/>
        </p:nvSpPr>
        <p:spPr bwMode="auto">
          <a:xfrm>
            <a:off x="1174750" y="3394075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蔬菜瓜果</a:t>
            </a:r>
            <a:endParaRPr lang="zh-CN" altLang="en-US" sz="24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053" name="矩形 34"/>
          <p:cNvSpPr>
            <a:spLocks noChangeArrowheads="1"/>
          </p:cNvSpPr>
          <p:nvPr/>
        </p:nvSpPr>
        <p:spPr bwMode="auto">
          <a:xfrm>
            <a:off x="2335213" y="5591175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设施农业</a:t>
            </a:r>
            <a:endParaRPr lang="en-US" altLang="en-US" sz="24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054" name="矩形 35"/>
          <p:cNvSpPr>
            <a:spLocks noChangeArrowheads="1"/>
          </p:cNvSpPr>
          <p:nvPr/>
        </p:nvSpPr>
        <p:spPr bwMode="auto">
          <a:xfrm>
            <a:off x="7515225" y="5795963"/>
            <a:ext cx="14144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生态农业</a:t>
            </a:r>
            <a:endParaRPr lang="en-US" altLang="en-US" sz="24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055" name="矩形 36"/>
          <p:cNvSpPr>
            <a:spLocks noChangeArrowheads="1"/>
          </p:cNvSpPr>
          <p:nvPr/>
        </p:nvSpPr>
        <p:spPr bwMode="auto">
          <a:xfrm>
            <a:off x="9445625" y="3871913"/>
            <a:ext cx="1416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智慧农业</a:t>
            </a:r>
            <a:endParaRPr lang="en-US" altLang="en-US" sz="24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056" name="矩形 37"/>
          <p:cNvSpPr>
            <a:spLocks noChangeArrowheads="1"/>
          </p:cNvSpPr>
          <p:nvPr/>
        </p:nvSpPr>
        <p:spPr bwMode="auto">
          <a:xfrm>
            <a:off x="8216900" y="2220913"/>
            <a:ext cx="1416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畜牧水产</a:t>
            </a:r>
            <a:endParaRPr lang="en-US" altLang="en-US" sz="24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057" name="矩形 38"/>
          <p:cNvSpPr>
            <a:spLocks noChangeArrowheads="1"/>
          </p:cNvSpPr>
          <p:nvPr/>
        </p:nvSpPr>
        <p:spPr bwMode="auto">
          <a:xfrm>
            <a:off x="5435600" y="1347788"/>
            <a:ext cx="17240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茶叶食用菌</a:t>
            </a:r>
            <a:endParaRPr lang="zh-CN" altLang="en-US" sz="24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058" name="矩形 2"/>
          <p:cNvSpPr>
            <a:spLocks noChangeArrowheads="1"/>
          </p:cNvSpPr>
          <p:nvPr/>
        </p:nvSpPr>
        <p:spPr bwMode="auto">
          <a:xfrm>
            <a:off x="347663" y="350838"/>
            <a:ext cx="65928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专栏</a:t>
            </a: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：农业“机器换人”发展重点</a:t>
            </a:r>
            <a:endParaRPr lang="en-US" altLang="zh-CN" sz="3200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0" y="1066800"/>
            <a:ext cx="12239625" cy="0"/>
          </a:xfrm>
          <a:prstGeom prst="line">
            <a:avLst/>
          </a:prstGeom>
          <a:ln>
            <a:solidFill>
              <a:srgbClr val="E74C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060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43" name="椭圆 42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" name="右箭头 43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4061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46" name="椭圆 4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7" name="右箭头 46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4062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39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8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45" name="椭圆 44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右箭头 63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5059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66" name="椭圆 6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右箭头 70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5060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5061" name="组合 26"/>
          <p:cNvGrpSpPr/>
          <p:nvPr/>
        </p:nvGrpSpPr>
        <p:grpSpPr bwMode="auto">
          <a:xfrm>
            <a:off x="0" y="619125"/>
            <a:ext cx="7493000" cy="493713"/>
            <a:chOff x="0" y="619738"/>
            <a:chExt cx="3370216" cy="493479"/>
          </a:xfrm>
        </p:grpSpPr>
        <p:grpSp>
          <p:nvGrpSpPr>
            <p:cNvPr id="5" name="组合 71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30" name="矩形 29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" name="直角三角形 30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5069" name="文本框 85"/>
            <p:cNvSpPr txBox="1">
              <a:spLocks noChangeArrowheads="1"/>
            </p:cNvSpPr>
            <p:nvPr/>
          </p:nvSpPr>
          <p:spPr bwMode="auto">
            <a:xfrm>
              <a:off x="100353" y="638841"/>
              <a:ext cx="2968442" cy="461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（七）强化科技创新驱动，加速农业信息化发展</a:t>
              </a:r>
              <a:endPara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5062" name="矩形 7"/>
          <p:cNvSpPr>
            <a:spLocks noChangeArrowheads="1"/>
          </p:cNvSpPr>
          <p:nvPr/>
        </p:nvSpPr>
        <p:spPr bwMode="auto">
          <a:xfrm>
            <a:off x="1117600" y="1555750"/>
            <a:ext cx="27384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加强农业科技创新</a:t>
            </a:r>
            <a:endParaRPr lang="zh-CN" altLang="en-US" sz="24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063" name="矩形 8"/>
          <p:cNvSpPr>
            <a:spLocks noChangeArrowheads="1"/>
          </p:cNvSpPr>
          <p:nvPr/>
        </p:nvSpPr>
        <p:spPr bwMode="auto">
          <a:xfrm>
            <a:off x="1117600" y="2038350"/>
            <a:ext cx="10496550" cy="129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创新平台建设、主体培育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明确十大重点技术领域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运用创新团队加快推广机制创新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椭圆 31"/>
          <p:cNvSpPr/>
          <p:nvPr/>
        </p:nvSpPr>
        <p:spPr bwMode="auto">
          <a:xfrm>
            <a:off x="673100" y="1577975"/>
            <a:ext cx="438150" cy="438150"/>
          </a:xfrm>
          <a:prstGeom prst="ellipse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065" name="矩形 7"/>
          <p:cNvSpPr>
            <a:spLocks noChangeArrowheads="1"/>
          </p:cNvSpPr>
          <p:nvPr/>
        </p:nvSpPr>
        <p:spPr bwMode="auto">
          <a:xfrm>
            <a:off x="1119188" y="3659188"/>
            <a:ext cx="27384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推进现代种业发展</a:t>
            </a:r>
            <a:endParaRPr lang="zh-CN" altLang="en-US" sz="24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066" name="矩形 8"/>
          <p:cNvSpPr>
            <a:spLocks noChangeArrowheads="1"/>
          </p:cNvSpPr>
          <p:nvPr/>
        </p:nvSpPr>
        <p:spPr bwMode="auto">
          <a:xfrm>
            <a:off x="1119188" y="4141788"/>
            <a:ext cx="10496550" cy="217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深化种业体制机制改革，推进产学研融合、育繁推一体化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培育现代种业企业，推进以企业为主体的商业化育种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以应用为导向，优化成果评价和分配机制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加大种质资源保护利用，建立省级研究中心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加强种子种苗基地、南繁育种基地、新品种展示基地建设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674688" y="3681413"/>
            <a:ext cx="438150" cy="438150"/>
          </a:xfrm>
          <a:prstGeom prst="ellipse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82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45" name="椭圆 44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右箭头 63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6083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66" name="椭圆 6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右箭头 70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6084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41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6085" name="组合 26"/>
          <p:cNvGrpSpPr/>
          <p:nvPr/>
        </p:nvGrpSpPr>
        <p:grpSpPr bwMode="auto">
          <a:xfrm>
            <a:off x="0" y="619125"/>
            <a:ext cx="7493000" cy="493713"/>
            <a:chOff x="0" y="619738"/>
            <a:chExt cx="3370216" cy="493479"/>
          </a:xfrm>
        </p:grpSpPr>
        <p:grpSp>
          <p:nvGrpSpPr>
            <p:cNvPr id="5" name="组合 71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30" name="矩形 29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" name="直角三角形 30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6090" name="文本框 85"/>
            <p:cNvSpPr txBox="1">
              <a:spLocks noChangeArrowheads="1"/>
            </p:cNvSpPr>
            <p:nvPr/>
          </p:nvSpPr>
          <p:spPr bwMode="auto">
            <a:xfrm>
              <a:off x="100353" y="638841"/>
              <a:ext cx="2968442" cy="461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（七）强化科技创新驱动，加速农业信息化发展</a:t>
              </a:r>
              <a:endPara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6086" name="矩形 7"/>
          <p:cNvSpPr>
            <a:spLocks noChangeArrowheads="1"/>
          </p:cNvSpPr>
          <p:nvPr/>
        </p:nvSpPr>
        <p:spPr bwMode="auto">
          <a:xfrm>
            <a:off x="1117600" y="1555750"/>
            <a:ext cx="32623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加强农业人才队伍建设</a:t>
            </a:r>
            <a:endParaRPr lang="zh-CN" altLang="en-US" sz="24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087" name="矩形 8"/>
          <p:cNvSpPr>
            <a:spLocks noChangeArrowheads="1"/>
          </p:cNvSpPr>
          <p:nvPr/>
        </p:nvSpPr>
        <p:spPr bwMode="auto">
          <a:xfrm>
            <a:off x="1117600" y="2065338"/>
            <a:ext cx="10496550" cy="344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1200"/>
              </a:spcBef>
              <a:buFont typeface="Wingdings" pitchFamily="2" charset="2"/>
              <a:buChar char="q"/>
            </a:pPr>
            <a:r>
              <a:rPr lang="zh-CN" altLang="en-US" sz="1900" b="1">
                <a:latin typeface="微软雅黑" pitchFamily="34" charset="-122"/>
                <a:ea typeface="微软雅黑" pitchFamily="34" charset="-122"/>
              </a:rPr>
              <a:t>强化农技推广队伍建设，优化专业结构，充实一线</a:t>
            </a:r>
            <a:endParaRPr lang="zh-CN" altLang="en-US" sz="1900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1200"/>
              </a:spcBef>
              <a:buFont typeface="Wingdings" pitchFamily="2" charset="2"/>
              <a:buChar char="q"/>
            </a:pPr>
            <a:r>
              <a:rPr lang="zh-CN" altLang="en-US" sz="1900" b="1">
                <a:latin typeface="微软雅黑" pitchFamily="34" charset="-122"/>
                <a:ea typeface="微软雅黑" pitchFamily="34" charset="-122"/>
              </a:rPr>
              <a:t>开展万名农技人员知识更新培训，提升能力</a:t>
            </a:r>
            <a:endParaRPr lang="zh-CN" altLang="en-US" sz="1900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1200"/>
              </a:spcBef>
              <a:buFont typeface="Wingdings" pitchFamily="2" charset="2"/>
              <a:buChar char="q"/>
            </a:pPr>
            <a:r>
              <a:rPr lang="zh-CN" altLang="en-US" sz="1900" b="1">
                <a:latin typeface="微软雅黑" pitchFamily="34" charset="-122"/>
                <a:ea typeface="微软雅黑" pitchFamily="34" charset="-122"/>
              </a:rPr>
              <a:t>加强农业学历教育和农民技能培训</a:t>
            </a:r>
            <a:endParaRPr lang="zh-CN" altLang="en-US" sz="1900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1200"/>
              </a:spcBef>
              <a:buFont typeface="Wingdings" pitchFamily="2" charset="2"/>
              <a:buChar char="q"/>
            </a:pPr>
            <a:r>
              <a:rPr lang="zh-CN" altLang="en-US" sz="1900" b="1">
                <a:latin typeface="微软雅黑" pitchFamily="34" charset="-122"/>
                <a:ea typeface="微软雅黑" pitchFamily="34" charset="-122"/>
              </a:rPr>
              <a:t>支持涉农院校办好涉农专业，稳定扩大农广校招生</a:t>
            </a:r>
            <a:endParaRPr lang="zh-CN" altLang="en-US" sz="1900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1200"/>
              </a:spcBef>
              <a:buFont typeface="Wingdings" pitchFamily="2" charset="2"/>
              <a:buChar char="q"/>
            </a:pPr>
            <a:r>
              <a:rPr lang="zh-CN" altLang="en-US" sz="1900" b="1">
                <a:latin typeface="微软雅黑" pitchFamily="34" charset="-122"/>
                <a:ea typeface="微软雅黑" pitchFamily="34" charset="-122"/>
              </a:rPr>
              <a:t>组织实施三大农民培育工程</a:t>
            </a:r>
            <a:endParaRPr lang="zh-CN" altLang="en-US" sz="1900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1200"/>
              </a:spcBef>
              <a:buFont typeface="Wingdings" pitchFamily="2" charset="2"/>
              <a:buChar char="q"/>
            </a:pPr>
            <a:r>
              <a:rPr lang="zh-CN" altLang="en-US" sz="1900" b="1">
                <a:latin typeface="微软雅黑" pitchFamily="34" charset="-122"/>
                <a:ea typeface="微软雅黑" pitchFamily="34" charset="-122"/>
              </a:rPr>
              <a:t>鼓励大学生、返乡农民和有志青年投身农业创业创新</a:t>
            </a:r>
            <a:endParaRPr lang="zh-CN" altLang="en-US" sz="19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椭圆 31"/>
          <p:cNvSpPr/>
          <p:nvPr/>
        </p:nvSpPr>
        <p:spPr bwMode="auto">
          <a:xfrm>
            <a:off x="673100" y="1577975"/>
            <a:ext cx="438150" cy="438150"/>
          </a:xfrm>
          <a:prstGeom prst="ellipse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06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45" name="椭圆 44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右箭头 63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7107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66" name="椭圆 6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右箭头 70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7108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42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7109" name="组合 26"/>
          <p:cNvGrpSpPr/>
          <p:nvPr/>
        </p:nvGrpSpPr>
        <p:grpSpPr bwMode="auto">
          <a:xfrm>
            <a:off x="0" y="619125"/>
            <a:ext cx="7493000" cy="493713"/>
            <a:chOff x="0" y="619738"/>
            <a:chExt cx="3370216" cy="493479"/>
          </a:xfrm>
        </p:grpSpPr>
        <p:grpSp>
          <p:nvGrpSpPr>
            <p:cNvPr id="5" name="组合 71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30" name="矩形 29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" name="直角三角形 30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7114" name="文本框 85"/>
            <p:cNvSpPr txBox="1">
              <a:spLocks noChangeArrowheads="1"/>
            </p:cNvSpPr>
            <p:nvPr/>
          </p:nvSpPr>
          <p:spPr bwMode="auto">
            <a:xfrm>
              <a:off x="100353" y="638841"/>
              <a:ext cx="2968442" cy="461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（七）强化科技创新驱动，加速农业信息化发展</a:t>
              </a:r>
              <a:endPara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7110" name="矩形 7"/>
          <p:cNvSpPr>
            <a:spLocks noChangeArrowheads="1"/>
          </p:cNvSpPr>
          <p:nvPr/>
        </p:nvSpPr>
        <p:spPr bwMode="auto">
          <a:xfrm>
            <a:off x="1117600" y="1555750"/>
            <a:ext cx="38036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大力发展“互联网</a:t>
            </a:r>
            <a:r>
              <a:rPr lang="en-US" altLang="zh-CN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+”</a:t>
            </a:r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农业</a:t>
            </a:r>
            <a:endParaRPr lang="zh-CN" altLang="en-US" sz="24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111" name="矩形 8"/>
          <p:cNvSpPr>
            <a:spLocks noChangeArrowheads="1"/>
          </p:cNvSpPr>
          <p:nvPr/>
        </p:nvSpPr>
        <p:spPr bwMode="auto">
          <a:xfrm>
            <a:off x="1117600" y="2038350"/>
            <a:ext cx="10496550" cy="390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以信息化与农业现代化融合为方向，加快互联网技术在农业上的运用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强化顶层设计、资源整合和数据共享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发展智慧农业推进农业电子政务、事务、服务与商务。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加快农业大数据开发与应用，建立省级云数据中心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组织开展农业行政监管、农业综合服务、农业政务信息三大平台建设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加快农民信箱改造提升功能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组织推进农业物联网示范应用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大力发展农业电子商务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椭圆 31"/>
          <p:cNvSpPr/>
          <p:nvPr/>
        </p:nvSpPr>
        <p:spPr bwMode="auto">
          <a:xfrm>
            <a:off x="673100" y="1577975"/>
            <a:ext cx="438150" cy="438150"/>
          </a:xfrm>
          <a:prstGeom prst="ellipse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 bwMode="auto">
          <a:xfrm>
            <a:off x="6550025" y="2208213"/>
            <a:ext cx="3024188" cy="3024187"/>
          </a:xfrm>
          <a:prstGeom prst="ellipse">
            <a:avLst/>
          </a:prstGeom>
          <a:noFill/>
          <a:ln w="76200" cap="flat" cmpd="sng" algn="ctr">
            <a:solidFill>
              <a:schemeClr val="bg1">
                <a:lumMod val="75000"/>
              </a:schemeClr>
            </a:solidFill>
            <a:prstDash val="sysDot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椭圆 3"/>
          <p:cNvSpPr/>
          <p:nvPr/>
        </p:nvSpPr>
        <p:spPr bwMode="auto">
          <a:xfrm>
            <a:off x="2589213" y="2208213"/>
            <a:ext cx="3024187" cy="3024187"/>
          </a:xfrm>
          <a:prstGeom prst="ellipse">
            <a:avLst/>
          </a:prstGeom>
          <a:noFill/>
          <a:ln w="76200" cap="flat" cmpd="sng" algn="ctr">
            <a:solidFill>
              <a:schemeClr val="bg1">
                <a:lumMod val="75000"/>
              </a:schemeClr>
            </a:solidFill>
            <a:prstDash val="sysDot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8132" name="组合 4"/>
          <p:cNvGrpSpPr>
            <a:grpSpLocks noChangeAspect="1"/>
          </p:cNvGrpSpPr>
          <p:nvPr/>
        </p:nvGrpSpPr>
        <p:grpSpPr bwMode="auto">
          <a:xfrm>
            <a:off x="8005763" y="1365250"/>
            <a:ext cx="1473200" cy="1439863"/>
            <a:chOff x="6718300" y="2405063"/>
            <a:chExt cx="990600" cy="968375"/>
          </a:xfrm>
        </p:grpSpPr>
        <p:pic>
          <p:nvPicPr>
            <p:cNvPr id="48163" name="Picture 83" descr="circuler_1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6718300" y="2405063"/>
              <a:ext cx="990600" cy="965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Oval 84"/>
            <p:cNvSpPr>
              <a:spLocks noChangeArrowheads="1"/>
            </p:cNvSpPr>
            <p:nvPr/>
          </p:nvSpPr>
          <p:spPr bwMode="gray">
            <a:xfrm>
              <a:off x="6718300" y="2405063"/>
              <a:ext cx="984195" cy="968375"/>
            </a:xfrm>
            <a:prstGeom prst="ellipse">
              <a:avLst/>
            </a:prstGeom>
            <a:solidFill>
              <a:srgbClr val="FF66CC"/>
            </a:solidFill>
            <a:ln w="3175" cap="flat" cmpd="sng" algn="ctr">
              <a:solidFill>
                <a:srgbClr val="FF66CC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0" rIns="0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农业</a:t>
              </a:r>
              <a:endParaRPr lang="en-US" altLang="zh-CN" sz="3200" b="1" kern="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服务</a:t>
              </a:r>
              <a:endParaRPr lang="en-US" altLang="en-US" sz="3200" b="1" kern="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48165" name="Picture 85" descr="Picture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6817170" y="2414566"/>
              <a:ext cx="782403" cy="342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8133" name="组合 5"/>
          <p:cNvGrpSpPr>
            <a:grpSpLocks noChangeAspect="1"/>
          </p:cNvGrpSpPr>
          <p:nvPr/>
        </p:nvGrpSpPr>
        <p:grpSpPr bwMode="auto">
          <a:xfrm>
            <a:off x="9199563" y="3036888"/>
            <a:ext cx="1473200" cy="1439862"/>
            <a:chOff x="7612063" y="3776663"/>
            <a:chExt cx="990600" cy="968375"/>
          </a:xfrm>
        </p:grpSpPr>
        <p:pic>
          <p:nvPicPr>
            <p:cNvPr id="48160" name="Picture 89" descr="circuler_1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612063" y="3776663"/>
              <a:ext cx="990600" cy="965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Oval 90"/>
            <p:cNvSpPr>
              <a:spLocks noChangeArrowheads="1"/>
            </p:cNvSpPr>
            <p:nvPr/>
          </p:nvSpPr>
          <p:spPr bwMode="gray">
            <a:xfrm>
              <a:off x="7612063" y="3776663"/>
              <a:ext cx="984195" cy="968375"/>
            </a:xfrm>
            <a:prstGeom prst="ellipse">
              <a:avLst/>
            </a:prstGeom>
            <a:solidFill>
              <a:srgbClr val="FF9933"/>
            </a:solidFill>
            <a:ln w="3175" cap="flat" cmpd="sng" algn="ctr">
              <a:solidFill>
                <a:srgbClr val="CC6600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0" rIns="0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农业</a:t>
              </a:r>
              <a:endParaRPr lang="en-US" altLang="zh-CN" sz="3200" b="1" kern="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经营</a:t>
              </a:r>
              <a:endParaRPr lang="en-US" altLang="en-US" sz="3200" b="1" kern="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48162" name="Picture 91" descr="Picture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710933" y="3786166"/>
              <a:ext cx="782403" cy="342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8134" name="组合 6"/>
          <p:cNvGrpSpPr>
            <a:grpSpLocks noChangeAspect="1"/>
          </p:cNvGrpSpPr>
          <p:nvPr/>
        </p:nvGrpSpPr>
        <p:grpSpPr bwMode="auto">
          <a:xfrm>
            <a:off x="7978775" y="4587875"/>
            <a:ext cx="1471613" cy="1439863"/>
            <a:chOff x="6718300" y="5054600"/>
            <a:chExt cx="990600" cy="968375"/>
          </a:xfrm>
        </p:grpSpPr>
        <p:pic>
          <p:nvPicPr>
            <p:cNvPr id="48157" name="Picture 95" descr="circuler_1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6718300" y="5054600"/>
              <a:ext cx="990600" cy="965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Oval 96"/>
            <p:cNvSpPr>
              <a:spLocks noChangeArrowheads="1"/>
            </p:cNvSpPr>
            <p:nvPr/>
          </p:nvSpPr>
          <p:spPr bwMode="gray">
            <a:xfrm>
              <a:off x="6718300" y="5054600"/>
              <a:ext cx="984188" cy="968375"/>
            </a:xfrm>
            <a:prstGeom prst="ellipse">
              <a:avLst/>
            </a:prstGeom>
            <a:solidFill>
              <a:srgbClr val="009999"/>
            </a:solidFill>
            <a:ln w="3175" cap="flat" cmpd="sng" algn="ctr">
              <a:solidFill>
                <a:srgbClr val="009999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0" rIns="0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农业</a:t>
              </a:r>
              <a:endParaRPr lang="en-US" altLang="zh-CN" sz="2800" b="1" kern="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大数据</a:t>
              </a:r>
              <a:endParaRPr lang="en-US" altLang="en-US" sz="2800" b="1" kern="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48159" name="Picture 97" descr="Picture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6817170" y="5064103"/>
              <a:ext cx="782403" cy="342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AutoShape 60"/>
          <p:cNvSpPr>
            <a:spLocks noChangeArrowheads="1"/>
          </p:cNvSpPr>
          <p:nvPr/>
        </p:nvSpPr>
        <p:spPr bwMode="gray">
          <a:xfrm>
            <a:off x="4748213" y="3103563"/>
            <a:ext cx="2514600" cy="1220787"/>
          </a:xfrm>
          <a:prstGeom prst="roundRect">
            <a:avLst>
              <a:gd name="adj" fmla="val 13264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3600" b="1" dirty="0">
                <a:solidFill>
                  <a:srgbClr val="E74C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“互联网</a:t>
            </a:r>
            <a:r>
              <a:rPr lang="en-US" altLang="zh-CN" sz="3600" b="1" dirty="0">
                <a:solidFill>
                  <a:srgbClr val="E74C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3600" b="1" dirty="0">
                <a:solidFill>
                  <a:srgbClr val="E74C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”</a:t>
            </a:r>
            <a:endParaRPr lang="en-US" altLang="zh-CN" sz="3600" b="1" dirty="0">
              <a:solidFill>
                <a:srgbClr val="E74C2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136" name="矩形 2"/>
          <p:cNvSpPr>
            <a:spLocks noChangeArrowheads="1"/>
          </p:cNvSpPr>
          <p:nvPr/>
        </p:nvSpPr>
        <p:spPr bwMode="auto">
          <a:xfrm>
            <a:off x="347663" y="350838"/>
            <a:ext cx="6496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专栏</a:t>
            </a: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：“互联网</a:t>
            </a: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+”</a:t>
            </a:r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农业建设要点</a:t>
            </a:r>
            <a:endParaRPr lang="en-US" altLang="zh-CN" sz="3200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0" y="1066800"/>
            <a:ext cx="12239625" cy="0"/>
          </a:xfrm>
          <a:prstGeom prst="line">
            <a:avLst/>
          </a:prstGeom>
          <a:ln>
            <a:solidFill>
              <a:srgbClr val="E74C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138" name="组合 7"/>
          <p:cNvGrpSpPr>
            <a:grpSpLocks noChangeAspect="1"/>
          </p:cNvGrpSpPr>
          <p:nvPr/>
        </p:nvGrpSpPr>
        <p:grpSpPr bwMode="auto">
          <a:xfrm>
            <a:off x="2511425" y="1365250"/>
            <a:ext cx="1471613" cy="1441450"/>
            <a:chOff x="1557338" y="2378075"/>
            <a:chExt cx="1044575" cy="1022350"/>
          </a:xfrm>
        </p:grpSpPr>
        <p:pic>
          <p:nvPicPr>
            <p:cNvPr id="48154" name="Picture 65" descr="circuler_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557338" y="2378075"/>
              <a:ext cx="1044575" cy="1019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Oval 66"/>
            <p:cNvSpPr>
              <a:spLocks noChangeArrowheads="1"/>
            </p:cNvSpPr>
            <p:nvPr/>
          </p:nvSpPr>
          <p:spPr bwMode="gray">
            <a:xfrm>
              <a:off x="1557338" y="2378075"/>
              <a:ext cx="1037814" cy="1022350"/>
            </a:xfrm>
            <a:prstGeom prst="ellipse">
              <a:avLst/>
            </a:prstGeom>
            <a:solidFill>
              <a:schemeClr val="accent6"/>
            </a:solidFill>
            <a:ln w="3175" cap="flat" cmpd="sng" algn="ctr">
              <a:solidFill>
                <a:schemeClr val="accent6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0" rIns="0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标准</a:t>
              </a:r>
              <a:endParaRPr lang="en-US" altLang="zh-CN" sz="3200" b="1" kern="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体系</a:t>
              </a:r>
              <a:endParaRPr lang="zh-CN" altLang="en-US" sz="3200" b="1" kern="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48156" name="Picture 67" descr="Picture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661595" y="2388108"/>
              <a:ext cx="825034" cy="361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8139" name="组合 11"/>
          <p:cNvGrpSpPr>
            <a:grpSpLocks noChangeAspect="1"/>
          </p:cNvGrpSpPr>
          <p:nvPr/>
        </p:nvGrpSpPr>
        <p:grpSpPr bwMode="auto">
          <a:xfrm>
            <a:off x="1460500" y="3051175"/>
            <a:ext cx="1471613" cy="1439863"/>
            <a:chOff x="696913" y="3749675"/>
            <a:chExt cx="1044575" cy="1022350"/>
          </a:xfrm>
        </p:grpSpPr>
        <p:pic>
          <p:nvPicPr>
            <p:cNvPr id="48151" name="Picture 70" descr="circuler_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696913" y="3749675"/>
              <a:ext cx="1044575" cy="1019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2" name="Oval 71"/>
            <p:cNvSpPr>
              <a:spLocks noChangeArrowheads="1"/>
            </p:cNvSpPr>
            <p:nvPr/>
          </p:nvSpPr>
          <p:spPr bwMode="gray">
            <a:xfrm>
              <a:off x="696913" y="3749675"/>
              <a:ext cx="1037814" cy="102235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solidFill>
                <a:schemeClr val="accent2"/>
              </a:solidFill>
              <a:prstDash val="soli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农业</a:t>
              </a:r>
              <a:endParaRPr lang="en-US" altLang="zh-CN" sz="3200" b="1" kern="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生产</a:t>
              </a:r>
              <a:endParaRPr lang="zh-CN" altLang="en-US" sz="3200" b="1" kern="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48153" name="Picture 72" descr="Picture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801170" y="3759708"/>
              <a:ext cx="825034" cy="361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8140" name="组合 12"/>
          <p:cNvGrpSpPr>
            <a:grpSpLocks noChangeAspect="1"/>
          </p:cNvGrpSpPr>
          <p:nvPr/>
        </p:nvGrpSpPr>
        <p:grpSpPr bwMode="auto">
          <a:xfrm>
            <a:off x="2730500" y="4592638"/>
            <a:ext cx="1471613" cy="1439862"/>
            <a:chOff x="1557338" y="5045075"/>
            <a:chExt cx="1044575" cy="1022350"/>
          </a:xfrm>
        </p:grpSpPr>
        <p:pic>
          <p:nvPicPr>
            <p:cNvPr id="48148" name="Picture 75" descr="circuler_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557338" y="5045075"/>
              <a:ext cx="1044575" cy="1019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" name="Oval 76"/>
            <p:cNvSpPr>
              <a:spLocks noChangeArrowheads="1"/>
            </p:cNvSpPr>
            <p:nvPr/>
          </p:nvSpPr>
          <p:spPr bwMode="gray">
            <a:xfrm>
              <a:off x="1557338" y="5045075"/>
              <a:ext cx="1037814" cy="1022350"/>
            </a:xfrm>
            <a:prstGeom prst="ellipse">
              <a:avLst/>
            </a:prstGeom>
            <a:solidFill>
              <a:schemeClr val="accent4"/>
            </a:solidFill>
            <a:ln w="25400" cap="flat" cmpd="sng" algn="ctr">
              <a:solidFill>
                <a:schemeClr val="accent4"/>
              </a:solidFill>
              <a:prstDash val="soli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农业</a:t>
              </a:r>
              <a:endParaRPr lang="en-US" altLang="zh-CN" sz="3200" b="1" kern="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监管</a:t>
              </a:r>
              <a:endParaRPr lang="en-US" altLang="en-US" sz="3200" b="1" kern="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48150" name="Picture 77" descr="Picture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661595" y="5055108"/>
              <a:ext cx="825034" cy="361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8141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51" name="椭圆 50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2" name="右箭头 51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8142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54" name="椭圆 53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5" name="右箭头 54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8143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43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4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45" name="椭圆 44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右箭头 63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9155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66" name="椭圆 6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右箭头 70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9156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44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9157" name="组合 26"/>
          <p:cNvGrpSpPr/>
          <p:nvPr/>
        </p:nvGrpSpPr>
        <p:grpSpPr bwMode="auto">
          <a:xfrm>
            <a:off x="0" y="619125"/>
            <a:ext cx="7493000" cy="493713"/>
            <a:chOff x="0" y="619738"/>
            <a:chExt cx="3370216" cy="493479"/>
          </a:xfrm>
        </p:grpSpPr>
        <p:grpSp>
          <p:nvGrpSpPr>
            <p:cNvPr id="5" name="组合 71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30" name="矩形 29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" name="直角三角形 30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9165" name="文本框 85"/>
            <p:cNvSpPr txBox="1">
              <a:spLocks noChangeArrowheads="1"/>
            </p:cNvSpPr>
            <p:nvPr/>
          </p:nvSpPr>
          <p:spPr bwMode="auto">
            <a:xfrm>
              <a:off x="100353" y="638841"/>
              <a:ext cx="2968442" cy="461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（八）深化农业农村改革，推进农业产业化经营</a:t>
              </a:r>
              <a:endPara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9158" name="矩形 7"/>
          <p:cNvSpPr>
            <a:spLocks noChangeArrowheads="1"/>
          </p:cNvSpPr>
          <p:nvPr/>
        </p:nvSpPr>
        <p:spPr bwMode="auto">
          <a:xfrm>
            <a:off x="1117600" y="1555750"/>
            <a:ext cx="26463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深化农业体制改革</a:t>
            </a:r>
            <a:endParaRPr lang="zh-CN" altLang="en-US" sz="24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183" name="矩形 8"/>
          <p:cNvSpPr>
            <a:spLocks noChangeArrowheads="1"/>
          </p:cNvSpPr>
          <p:nvPr/>
        </p:nvSpPr>
        <p:spPr bwMode="auto">
          <a:xfrm>
            <a:off x="1117600" y="2038350"/>
            <a:ext cx="10496550" cy="1828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285750" indent="-285750" algn="just">
              <a:lnSpc>
                <a:spcPct val="130000"/>
              </a:lnSpc>
              <a:buFont typeface="Wingdings" pitchFamily="2" charset="2"/>
              <a:buChar char="q"/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深化农村确权赋权活权改革，全面完成</a:t>
            </a:r>
            <a:r>
              <a:rPr lang="zh-CN" altLang="en-US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确权登记颁证 </a:t>
            </a:r>
            <a:endParaRPr lang="zh-CN" altLang="en-US" sz="2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30000"/>
              </a:lnSpc>
              <a:buFont typeface="Wingdings" pitchFamily="2" charset="2"/>
              <a:buChar char="q"/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探索创新土地</a:t>
            </a:r>
            <a:r>
              <a:rPr lang="zh-CN" altLang="en-US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“三权分置”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有效实现形式，规范流转行为  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30000"/>
              </a:lnSpc>
              <a:buFont typeface="Wingdings" pitchFamily="2" charset="2"/>
              <a:buChar char="q"/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深化村经济合作社股份合作制改革，支持发展</a:t>
            </a:r>
            <a:r>
              <a:rPr lang="zh-CN" altLang="en-US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集体经济 </a:t>
            </a:r>
            <a:endParaRPr lang="zh-CN" altLang="en-US" sz="2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q"/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深化国有农场改革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椭圆 31"/>
          <p:cNvSpPr/>
          <p:nvPr/>
        </p:nvSpPr>
        <p:spPr bwMode="auto">
          <a:xfrm>
            <a:off x="673100" y="1577975"/>
            <a:ext cx="438150" cy="438150"/>
          </a:xfrm>
          <a:prstGeom prst="ellipse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61" name="矩形 7"/>
          <p:cNvSpPr>
            <a:spLocks noChangeArrowheads="1"/>
          </p:cNvSpPr>
          <p:nvPr/>
        </p:nvSpPr>
        <p:spPr bwMode="auto">
          <a:xfrm>
            <a:off x="1119188" y="3986213"/>
            <a:ext cx="26479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培育壮大新型主体</a:t>
            </a:r>
            <a:endParaRPr lang="zh-CN" altLang="en-US" sz="24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186" name="矩形 8"/>
          <p:cNvSpPr>
            <a:spLocks noChangeArrowheads="1"/>
          </p:cNvSpPr>
          <p:nvPr/>
        </p:nvSpPr>
        <p:spPr bwMode="auto">
          <a:xfrm>
            <a:off x="1119188" y="4429125"/>
            <a:ext cx="10496550" cy="1809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285750" indent="-285750" algn="just">
              <a:lnSpc>
                <a:spcPct val="130000"/>
              </a:lnSpc>
              <a:buFont typeface="Wingdings" pitchFamily="2" charset="2"/>
              <a:buChar char="q"/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大力发展</a:t>
            </a:r>
            <a:r>
              <a:rPr lang="zh-CN" altLang="en-US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家庭农场</a:t>
            </a:r>
            <a:endParaRPr lang="zh-CN" altLang="en-US" sz="2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30000"/>
              </a:lnSpc>
              <a:buFont typeface="Wingdings" pitchFamily="2" charset="2"/>
              <a:buChar char="q"/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深化农民专业合作社“</a:t>
            </a:r>
            <a:r>
              <a:rPr lang="zh-CN" altLang="en-US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五化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”创建和</a:t>
            </a:r>
            <a:r>
              <a:rPr lang="zh-CN" altLang="en-US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规范化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建设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30000"/>
              </a:lnSpc>
              <a:buFont typeface="Wingdings" pitchFamily="2" charset="2"/>
              <a:buChar char="q"/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积极吸纳</a:t>
            </a:r>
            <a:r>
              <a:rPr lang="zh-CN" altLang="en-US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工商资本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社会资金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投资农业二三产业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30000"/>
              </a:lnSpc>
              <a:buFont typeface="Wingdings" pitchFamily="2" charset="2"/>
              <a:buChar char="q"/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全面形成新型农业主体</a:t>
            </a:r>
            <a:r>
              <a:rPr lang="zh-CN" altLang="en-US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适度规模经营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生产格局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674688" y="4008438"/>
            <a:ext cx="438150" cy="438150"/>
          </a:xfrm>
          <a:prstGeom prst="ellipse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78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45" name="椭圆 44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右箭头 63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0179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66" name="椭圆 6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右箭头 70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50180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45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0181" name="组合 26"/>
          <p:cNvGrpSpPr/>
          <p:nvPr/>
        </p:nvGrpSpPr>
        <p:grpSpPr bwMode="auto">
          <a:xfrm>
            <a:off x="0" y="619125"/>
            <a:ext cx="7493000" cy="493713"/>
            <a:chOff x="0" y="619738"/>
            <a:chExt cx="3370216" cy="493479"/>
          </a:xfrm>
        </p:grpSpPr>
        <p:grpSp>
          <p:nvGrpSpPr>
            <p:cNvPr id="5" name="组合 71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30" name="矩形 29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" name="直角三角形 30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50189" name="文本框 85"/>
            <p:cNvSpPr txBox="1">
              <a:spLocks noChangeArrowheads="1"/>
            </p:cNvSpPr>
            <p:nvPr/>
          </p:nvSpPr>
          <p:spPr bwMode="auto">
            <a:xfrm>
              <a:off x="100353" y="638841"/>
              <a:ext cx="2968442" cy="461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（八）深化农业农村改革，推进农业产业化经营</a:t>
              </a:r>
              <a:endPara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0182" name="矩形 7"/>
          <p:cNvSpPr>
            <a:spLocks noChangeArrowheads="1"/>
          </p:cNvSpPr>
          <p:nvPr/>
        </p:nvSpPr>
        <p:spPr bwMode="auto">
          <a:xfrm>
            <a:off x="1117600" y="1555750"/>
            <a:ext cx="26463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优化农业经营机制</a:t>
            </a:r>
            <a:endParaRPr lang="zh-CN" altLang="en-US" sz="24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207" name="矩形 8"/>
          <p:cNvSpPr>
            <a:spLocks noChangeArrowheads="1"/>
          </p:cNvSpPr>
          <p:nvPr/>
        </p:nvSpPr>
        <p:spPr bwMode="auto">
          <a:xfrm>
            <a:off x="1117600" y="2038350"/>
            <a:ext cx="10496550" cy="2170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推动多种形式适度规模经营发展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鼓励整村整组流转土地，统一规划布局，长期稳定流转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推广“</a:t>
            </a:r>
            <a:r>
              <a:rPr lang="zh-CN" altLang="en-US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农业龙头企业</a:t>
            </a:r>
            <a:r>
              <a:rPr lang="en-US" altLang="zh-CN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合作社</a:t>
            </a:r>
            <a:r>
              <a:rPr lang="en-US" altLang="zh-CN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基地</a:t>
            </a:r>
            <a:r>
              <a:rPr lang="en-US" altLang="zh-CN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农户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” 等经营方式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构建以家庭经营为基础、联合与合作为纽带、社会化服务为支撑的</a:t>
            </a:r>
            <a:r>
              <a:rPr lang="zh-CN" altLang="en-US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现代农业经营体系</a:t>
            </a:r>
            <a:endParaRPr lang="zh-CN" altLang="en-US" sz="2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椭圆 31"/>
          <p:cNvSpPr/>
          <p:nvPr/>
        </p:nvSpPr>
        <p:spPr bwMode="auto">
          <a:xfrm>
            <a:off x="673100" y="1577975"/>
            <a:ext cx="438150" cy="438150"/>
          </a:xfrm>
          <a:prstGeom prst="ellipse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185" name="矩形 7"/>
          <p:cNvSpPr>
            <a:spLocks noChangeArrowheads="1"/>
          </p:cNvSpPr>
          <p:nvPr/>
        </p:nvSpPr>
        <p:spPr bwMode="auto">
          <a:xfrm>
            <a:off x="1119188" y="4329113"/>
            <a:ext cx="29559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发展农业社会化服务</a:t>
            </a:r>
            <a:endParaRPr lang="zh-CN" altLang="en-US" sz="24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210" name="矩形 8"/>
          <p:cNvSpPr>
            <a:spLocks noChangeArrowheads="1"/>
          </p:cNvSpPr>
          <p:nvPr/>
        </p:nvSpPr>
        <p:spPr bwMode="auto">
          <a:xfrm>
            <a:off x="1119188" y="4811713"/>
            <a:ext cx="10496550" cy="11255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开展政府购买服务试点，支持</a:t>
            </a:r>
            <a:r>
              <a:rPr lang="zh-CN" altLang="en-US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农民合作社承接服务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项目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推进主体多元、形式多样的</a:t>
            </a:r>
            <a:r>
              <a:rPr lang="zh-CN" altLang="en-US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生产性社会化服务组织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发展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674688" y="4351338"/>
            <a:ext cx="438150" cy="438150"/>
          </a:xfrm>
          <a:prstGeom prst="ellipse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35488" y="2005013"/>
            <a:ext cx="5262562" cy="35702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重点建设工程</a:t>
            </a:r>
            <a:br>
              <a:rPr lang="zh-CN" altLang="en-US" sz="6600" b="1" dirty="0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稳粮增效促进工程	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主导产业提质升级工程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农业“机器换人”示范工程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生态循环农业创建工程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智慧农业建设工程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农业科技创新引领工程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农产品质量安全保障工程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新型农业经营主体培育工程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203" name="TextBox 4"/>
          <p:cNvSpPr txBox="1">
            <a:spLocks noChangeArrowheads="1"/>
          </p:cNvSpPr>
          <p:nvPr/>
        </p:nvSpPr>
        <p:spPr bwMode="auto">
          <a:xfrm>
            <a:off x="1897063" y="1497013"/>
            <a:ext cx="2654300" cy="275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7300">
                <a:solidFill>
                  <a:srgbClr val="E74C2E"/>
                </a:solidFill>
                <a:latin typeface="Latha" pitchFamily="34" charset="0"/>
              </a:rPr>
              <a:t>[</a:t>
            </a:r>
            <a:r>
              <a:rPr lang="en-US" altLang="zh-CN" sz="17300">
                <a:solidFill>
                  <a:srgbClr val="E74C2E"/>
                </a:solidFill>
                <a:latin typeface="FrankRuehl" pitchFamily="34" charset="-79"/>
                <a:cs typeface="FrankRuehl" pitchFamily="34" charset="-79"/>
              </a:rPr>
              <a:t>5</a:t>
            </a:r>
            <a:r>
              <a:rPr lang="en-US" altLang="zh-CN" sz="17300">
                <a:solidFill>
                  <a:srgbClr val="E74C2E"/>
                </a:solidFill>
                <a:latin typeface="Latha" pitchFamily="34" charset="0"/>
              </a:rPr>
              <a:t>]</a:t>
            </a:r>
            <a:endParaRPr lang="zh-CN" altLang="en-US" sz="17300">
              <a:solidFill>
                <a:srgbClr val="E74C2E"/>
              </a:solidFill>
              <a:latin typeface="Latha" pitchFamily="34" charset="0"/>
            </a:endParaRPr>
          </a:p>
        </p:txBody>
      </p:sp>
      <p:grpSp>
        <p:nvGrpSpPr>
          <p:cNvPr id="51204" name="组合 34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7" name="椭圆 6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右箭头 7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1205" name="组合 42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10" name="椭圆 9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右箭头 10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51206" name="文本框 45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46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26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45" name="椭圆 44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右箭头 63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2227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66" name="椭圆 6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右箭头 70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52228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47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2229" name="组合 26"/>
          <p:cNvGrpSpPr/>
          <p:nvPr/>
        </p:nvGrpSpPr>
        <p:grpSpPr bwMode="auto">
          <a:xfrm>
            <a:off x="0" y="619125"/>
            <a:ext cx="4625975" cy="493713"/>
            <a:chOff x="0" y="619738"/>
            <a:chExt cx="3370216" cy="493479"/>
          </a:xfrm>
        </p:grpSpPr>
        <p:grpSp>
          <p:nvGrpSpPr>
            <p:cNvPr id="5" name="组合 71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30" name="矩形 29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" name="直角三角形 30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52237" name="文本框 85"/>
            <p:cNvSpPr txBox="1">
              <a:spLocks noChangeArrowheads="1"/>
            </p:cNvSpPr>
            <p:nvPr/>
          </p:nvSpPr>
          <p:spPr bwMode="auto">
            <a:xfrm>
              <a:off x="100353" y="638841"/>
              <a:ext cx="2968442" cy="461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（一）稳粮增效促进工程</a:t>
              </a:r>
              <a:endPara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" name="矩形 8"/>
          <p:cNvSpPr>
            <a:spLocks noChangeArrowheads="1"/>
          </p:cNvSpPr>
          <p:nvPr/>
        </p:nvSpPr>
        <p:spPr bwMode="auto">
          <a:xfrm>
            <a:off x="1243013" y="1563688"/>
            <a:ext cx="10139362" cy="3786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2400"/>
              </a:spcBef>
              <a:buSzPct val="300000"/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整合各类粮食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生产扶持资金</a:t>
            </a:r>
            <a:endParaRPr lang="zh-CN" altLang="en-US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2400"/>
              </a:spcBef>
              <a:buSzPct val="300000"/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推动粮食产业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规模化经营</a:t>
            </a:r>
            <a:endParaRPr lang="zh-CN" altLang="en-US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2400"/>
              </a:spcBef>
              <a:buSzPct val="300000"/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稳定粮食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生产面积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提高产量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综合效益</a:t>
            </a:r>
            <a:endParaRPr lang="zh-CN" altLang="en-US" sz="2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  <a:spcBef>
                <a:spcPts val="2400"/>
              </a:spcBef>
              <a:buSzPct val="300000"/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“十三五”期间，全省新建粮食生产功能区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123.3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万亩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；每年创建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部级万亩片、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300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省级千（百）亩畈、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1000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县级百亩方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2231" name="组合 34"/>
          <p:cNvGrpSpPr>
            <a:grpSpLocks noChangeAspect="1"/>
          </p:cNvGrpSpPr>
          <p:nvPr/>
        </p:nvGrpSpPr>
        <p:grpSpPr bwMode="auto">
          <a:xfrm>
            <a:off x="893763" y="1749425"/>
            <a:ext cx="293687" cy="2960688"/>
            <a:chOff x="3649315" y="2151813"/>
            <a:chExt cx="245812" cy="2465983"/>
          </a:xfrm>
        </p:grpSpPr>
        <p:sp>
          <p:nvSpPr>
            <p:cNvPr id="36" name="椭圆 14"/>
            <p:cNvSpPr/>
            <p:nvPr/>
          </p:nvSpPr>
          <p:spPr bwMode="auto">
            <a:xfrm>
              <a:off x="3649315" y="2151813"/>
              <a:ext cx="245812" cy="314694"/>
            </a:xfrm>
            <a:custGeom>
              <a:avLst/>
              <a:gdLst/>
              <a:ahLst/>
              <a:cxnLst/>
              <a:rect l="l" t="t" r="r" b="b"/>
              <a:pathLst>
                <a:path w="683568" h="864094">
                  <a:moveTo>
                    <a:pt x="341785" y="75471"/>
                  </a:moveTo>
                  <a:cubicBezTo>
                    <a:pt x="218037" y="75471"/>
                    <a:pt x="117720" y="175788"/>
                    <a:pt x="117720" y="299536"/>
                  </a:cubicBezTo>
                  <a:cubicBezTo>
                    <a:pt x="117720" y="423284"/>
                    <a:pt x="218037" y="523601"/>
                    <a:pt x="341785" y="523601"/>
                  </a:cubicBezTo>
                  <a:cubicBezTo>
                    <a:pt x="465533" y="523601"/>
                    <a:pt x="565850" y="423284"/>
                    <a:pt x="565850" y="299536"/>
                  </a:cubicBezTo>
                  <a:cubicBezTo>
                    <a:pt x="565850" y="175788"/>
                    <a:pt x="465533" y="75471"/>
                    <a:pt x="341785" y="75471"/>
                  </a:cubicBezTo>
                  <a:close/>
                  <a:moveTo>
                    <a:pt x="341784" y="0"/>
                  </a:moveTo>
                  <a:cubicBezTo>
                    <a:pt x="530546" y="0"/>
                    <a:pt x="683568" y="153022"/>
                    <a:pt x="683568" y="341784"/>
                  </a:cubicBezTo>
                  <a:cubicBezTo>
                    <a:pt x="683568" y="439085"/>
                    <a:pt x="642909" y="526890"/>
                    <a:pt x="577183" y="588642"/>
                  </a:cubicBezTo>
                  <a:lnTo>
                    <a:pt x="341597" y="864094"/>
                  </a:lnTo>
                  <a:lnTo>
                    <a:pt x="105111" y="587591"/>
                  </a:lnTo>
                  <a:cubicBezTo>
                    <a:pt x="87976" y="571864"/>
                    <a:pt x="72869" y="554041"/>
                    <a:pt x="59857" y="534679"/>
                  </a:cubicBezTo>
                  <a:lnTo>
                    <a:pt x="59306" y="534035"/>
                  </a:lnTo>
                  <a:lnTo>
                    <a:pt x="59325" y="534035"/>
                  </a:lnTo>
                  <a:cubicBezTo>
                    <a:pt x="21845" y="479324"/>
                    <a:pt x="0" y="413105"/>
                    <a:pt x="0" y="341784"/>
                  </a:cubicBezTo>
                  <a:cubicBezTo>
                    <a:pt x="0" y="153022"/>
                    <a:pt x="153022" y="0"/>
                    <a:pt x="341784" y="0"/>
                  </a:cubicBezTo>
                  <a:close/>
                </a:path>
              </a:pathLst>
            </a:custGeom>
            <a:solidFill>
              <a:srgbClr val="D24726"/>
            </a:soli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" name="椭圆 14"/>
            <p:cNvSpPr/>
            <p:nvPr/>
          </p:nvSpPr>
          <p:spPr bwMode="auto">
            <a:xfrm>
              <a:off x="3649315" y="2864502"/>
              <a:ext cx="245812" cy="314694"/>
            </a:xfrm>
            <a:custGeom>
              <a:avLst/>
              <a:gdLst/>
              <a:ahLst/>
              <a:cxnLst/>
              <a:rect l="l" t="t" r="r" b="b"/>
              <a:pathLst>
                <a:path w="683568" h="864094">
                  <a:moveTo>
                    <a:pt x="341785" y="75471"/>
                  </a:moveTo>
                  <a:cubicBezTo>
                    <a:pt x="218037" y="75471"/>
                    <a:pt x="117720" y="175788"/>
                    <a:pt x="117720" y="299536"/>
                  </a:cubicBezTo>
                  <a:cubicBezTo>
                    <a:pt x="117720" y="423284"/>
                    <a:pt x="218037" y="523601"/>
                    <a:pt x="341785" y="523601"/>
                  </a:cubicBezTo>
                  <a:cubicBezTo>
                    <a:pt x="465533" y="523601"/>
                    <a:pt x="565850" y="423284"/>
                    <a:pt x="565850" y="299536"/>
                  </a:cubicBezTo>
                  <a:cubicBezTo>
                    <a:pt x="565850" y="175788"/>
                    <a:pt x="465533" y="75471"/>
                    <a:pt x="341785" y="75471"/>
                  </a:cubicBezTo>
                  <a:close/>
                  <a:moveTo>
                    <a:pt x="341784" y="0"/>
                  </a:moveTo>
                  <a:cubicBezTo>
                    <a:pt x="530546" y="0"/>
                    <a:pt x="683568" y="153022"/>
                    <a:pt x="683568" y="341784"/>
                  </a:cubicBezTo>
                  <a:cubicBezTo>
                    <a:pt x="683568" y="439085"/>
                    <a:pt x="642909" y="526890"/>
                    <a:pt x="577183" y="588642"/>
                  </a:cubicBezTo>
                  <a:lnTo>
                    <a:pt x="341597" y="864094"/>
                  </a:lnTo>
                  <a:lnTo>
                    <a:pt x="105111" y="587591"/>
                  </a:lnTo>
                  <a:cubicBezTo>
                    <a:pt x="87976" y="571864"/>
                    <a:pt x="72869" y="554041"/>
                    <a:pt x="59857" y="534679"/>
                  </a:cubicBezTo>
                  <a:lnTo>
                    <a:pt x="59306" y="534035"/>
                  </a:lnTo>
                  <a:lnTo>
                    <a:pt x="59325" y="534035"/>
                  </a:lnTo>
                  <a:cubicBezTo>
                    <a:pt x="21845" y="479324"/>
                    <a:pt x="0" y="413105"/>
                    <a:pt x="0" y="341784"/>
                  </a:cubicBezTo>
                  <a:cubicBezTo>
                    <a:pt x="0" y="153022"/>
                    <a:pt x="153022" y="0"/>
                    <a:pt x="341784" y="0"/>
                  </a:cubicBezTo>
                  <a:close/>
                </a:path>
              </a:pathLst>
            </a:custGeom>
            <a:solidFill>
              <a:srgbClr val="D24726"/>
            </a:soli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0" name="椭圆 14"/>
            <p:cNvSpPr/>
            <p:nvPr/>
          </p:nvSpPr>
          <p:spPr bwMode="auto">
            <a:xfrm>
              <a:off x="3649315" y="3554713"/>
              <a:ext cx="245812" cy="314694"/>
            </a:xfrm>
            <a:custGeom>
              <a:avLst/>
              <a:gdLst/>
              <a:ahLst/>
              <a:cxnLst/>
              <a:rect l="l" t="t" r="r" b="b"/>
              <a:pathLst>
                <a:path w="683568" h="864094">
                  <a:moveTo>
                    <a:pt x="341785" y="75471"/>
                  </a:moveTo>
                  <a:cubicBezTo>
                    <a:pt x="218037" y="75471"/>
                    <a:pt x="117720" y="175788"/>
                    <a:pt x="117720" y="299536"/>
                  </a:cubicBezTo>
                  <a:cubicBezTo>
                    <a:pt x="117720" y="423284"/>
                    <a:pt x="218037" y="523601"/>
                    <a:pt x="341785" y="523601"/>
                  </a:cubicBezTo>
                  <a:cubicBezTo>
                    <a:pt x="465533" y="523601"/>
                    <a:pt x="565850" y="423284"/>
                    <a:pt x="565850" y="299536"/>
                  </a:cubicBezTo>
                  <a:cubicBezTo>
                    <a:pt x="565850" y="175788"/>
                    <a:pt x="465533" y="75471"/>
                    <a:pt x="341785" y="75471"/>
                  </a:cubicBezTo>
                  <a:close/>
                  <a:moveTo>
                    <a:pt x="341784" y="0"/>
                  </a:moveTo>
                  <a:cubicBezTo>
                    <a:pt x="530546" y="0"/>
                    <a:pt x="683568" y="153022"/>
                    <a:pt x="683568" y="341784"/>
                  </a:cubicBezTo>
                  <a:cubicBezTo>
                    <a:pt x="683568" y="439085"/>
                    <a:pt x="642909" y="526890"/>
                    <a:pt x="577183" y="588642"/>
                  </a:cubicBezTo>
                  <a:lnTo>
                    <a:pt x="341597" y="864094"/>
                  </a:lnTo>
                  <a:lnTo>
                    <a:pt x="105111" y="587591"/>
                  </a:lnTo>
                  <a:cubicBezTo>
                    <a:pt x="87976" y="571864"/>
                    <a:pt x="72869" y="554041"/>
                    <a:pt x="59857" y="534679"/>
                  </a:cubicBezTo>
                  <a:lnTo>
                    <a:pt x="59306" y="534035"/>
                  </a:lnTo>
                  <a:lnTo>
                    <a:pt x="59325" y="534035"/>
                  </a:lnTo>
                  <a:cubicBezTo>
                    <a:pt x="21845" y="479324"/>
                    <a:pt x="0" y="413105"/>
                    <a:pt x="0" y="341784"/>
                  </a:cubicBezTo>
                  <a:cubicBezTo>
                    <a:pt x="0" y="153022"/>
                    <a:pt x="153022" y="0"/>
                    <a:pt x="341784" y="0"/>
                  </a:cubicBezTo>
                  <a:close/>
                </a:path>
              </a:pathLst>
            </a:custGeom>
            <a:solidFill>
              <a:srgbClr val="D24726"/>
            </a:soli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1" name="椭圆 14"/>
            <p:cNvSpPr/>
            <p:nvPr/>
          </p:nvSpPr>
          <p:spPr bwMode="auto">
            <a:xfrm>
              <a:off x="3649315" y="4303102"/>
              <a:ext cx="245812" cy="314694"/>
            </a:xfrm>
            <a:custGeom>
              <a:avLst/>
              <a:gdLst/>
              <a:ahLst/>
              <a:cxnLst/>
              <a:rect l="l" t="t" r="r" b="b"/>
              <a:pathLst>
                <a:path w="683568" h="864094">
                  <a:moveTo>
                    <a:pt x="341785" y="75471"/>
                  </a:moveTo>
                  <a:cubicBezTo>
                    <a:pt x="218037" y="75471"/>
                    <a:pt x="117720" y="175788"/>
                    <a:pt x="117720" y="299536"/>
                  </a:cubicBezTo>
                  <a:cubicBezTo>
                    <a:pt x="117720" y="423284"/>
                    <a:pt x="218037" y="523601"/>
                    <a:pt x="341785" y="523601"/>
                  </a:cubicBezTo>
                  <a:cubicBezTo>
                    <a:pt x="465533" y="523601"/>
                    <a:pt x="565850" y="423284"/>
                    <a:pt x="565850" y="299536"/>
                  </a:cubicBezTo>
                  <a:cubicBezTo>
                    <a:pt x="565850" y="175788"/>
                    <a:pt x="465533" y="75471"/>
                    <a:pt x="341785" y="75471"/>
                  </a:cubicBezTo>
                  <a:close/>
                  <a:moveTo>
                    <a:pt x="341784" y="0"/>
                  </a:moveTo>
                  <a:cubicBezTo>
                    <a:pt x="530546" y="0"/>
                    <a:pt x="683568" y="153022"/>
                    <a:pt x="683568" y="341784"/>
                  </a:cubicBezTo>
                  <a:cubicBezTo>
                    <a:pt x="683568" y="439085"/>
                    <a:pt x="642909" y="526890"/>
                    <a:pt x="577183" y="588642"/>
                  </a:cubicBezTo>
                  <a:lnTo>
                    <a:pt x="341597" y="864094"/>
                  </a:lnTo>
                  <a:lnTo>
                    <a:pt x="105111" y="587591"/>
                  </a:lnTo>
                  <a:cubicBezTo>
                    <a:pt x="87976" y="571864"/>
                    <a:pt x="72869" y="554041"/>
                    <a:pt x="59857" y="534679"/>
                  </a:cubicBezTo>
                  <a:lnTo>
                    <a:pt x="59306" y="534035"/>
                  </a:lnTo>
                  <a:lnTo>
                    <a:pt x="59325" y="534035"/>
                  </a:lnTo>
                  <a:cubicBezTo>
                    <a:pt x="21845" y="479324"/>
                    <a:pt x="0" y="413105"/>
                    <a:pt x="0" y="341784"/>
                  </a:cubicBezTo>
                  <a:cubicBezTo>
                    <a:pt x="0" y="153022"/>
                    <a:pt x="153022" y="0"/>
                    <a:pt x="341784" y="0"/>
                  </a:cubicBezTo>
                  <a:close/>
                </a:path>
              </a:pathLst>
            </a:custGeom>
            <a:solidFill>
              <a:srgbClr val="D24726"/>
            </a:soli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250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45" name="椭圆 44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右箭头 63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3251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66" name="椭圆 6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右箭头 70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53252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48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3253" name="组合 26"/>
          <p:cNvGrpSpPr/>
          <p:nvPr/>
        </p:nvGrpSpPr>
        <p:grpSpPr bwMode="auto">
          <a:xfrm>
            <a:off x="0" y="619125"/>
            <a:ext cx="5008563" cy="493713"/>
            <a:chOff x="0" y="619738"/>
            <a:chExt cx="3370216" cy="493479"/>
          </a:xfrm>
        </p:grpSpPr>
        <p:grpSp>
          <p:nvGrpSpPr>
            <p:cNvPr id="5" name="组合 71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30" name="矩形 29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" name="直角三角形 30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53260" name="文本框 85"/>
            <p:cNvSpPr txBox="1">
              <a:spLocks noChangeArrowheads="1"/>
            </p:cNvSpPr>
            <p:nvPr/>
          </p:nvSpPr>
          <p:spPr bwMode="auto">
            <a:xfrm>
              <a:off x="100353" y="638841"/>
              <a:ext cx="3160505" cy="461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（二）主导产业提质升级工程</a:t>
              </a:r>
              <a:endPara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" name="矩形 8"/>
          <p:cNvSpPr>
            <a:spLocks noChangeArrowheads="1"/>
          </p:cNvSpPr>
          <p:nvPr/>
        </p:nvSpPr>
        <p:spPr bwMode="auto">
          <a:xfrm>
            <a:off x="1296988" y="1795463"/>
            <a:ext cx="10139362" cy="29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2400"/>
              </a:spcBef>
              <a:buSzPct val="300000"/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开展农业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产业集聚区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现代农业特色强镇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建设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2400"/>
              </a:spcBef>
              <a:buSzPct val="300000"/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加快全省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资源要素集聚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农业全产业链发展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一二三产深度融合</a:t>
            </a:r>
            <a:endParaRPr lang="zh-CN" altLang="en-US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  <a:spcBef>
                <a:spcPts val="2400"/>
              </a:spcBef>
              <a:buSzPct val="300000"/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“十三五”期间，全省新建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左右农业产业集聚区、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左右农业特色强镇，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1000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美丽牧场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3255" name="组合 34"/>
          <p:cNvGrpSpPr>
            <a:grpSpLocks noChangeAspect="1"/>
          </p:cNvGrpSpPr>
          <p:nvPr/>
        </p:nvGrpSpPr>
        <p:grpSpPr bwMode="auto">
          <a:xfrm>
            <a:off x="893763" y="1995488"/>
            <a:ext cx="293687" cy="2103437"/>
            <a:chOff x="3649315" y="2356452"/>
            <a:chExt cx="245812" cy="1751299"/>
          </a:xfrm>
        </p:grpSpPr>
        <p:sp>
          <p:nvSpPr>
            <p:cNvPr id="36" name="椭圆 14"/>
            <p:cNvSpPr/>
            <p:nvPr/>
          </p:nvSpPr>
          <p:spPr bwMode="auto">
            <a:xfrm>
              <a:off x="3649315" y="2356452"/>
              <a:ext cx="245812" cy="314573"/>
            </a:xfrm>
            <a:custGeom>
              <a:avLst/>
              <a:gdLst/>
              <a:ahLst/>
              <a:cxnLst/>
              <a:rect l="l" t="t" r="r" b="b"/>
              <a:pathLst>
                <a:path w="683568" h="864094">
                  <a:moveTo>
                    <a:pt x="341785" y="75471"/>
                  </a:moveTo>
                  <a:cubicBezTo>
                    <a:pt x="218037" y="75471"/>
                    <a:pt x="117720" y="175788"/>
                    <a:pt x="117720" y="299536"/>
                  </a:cubicBezTo>
                  <a:cubicBezTo>
                    <a:pt x="117720" y="423284"/>
                    <a:pt x="218037" y="523601"/>
                    <a:pt x="341785" y="523601"/>
                  </a:cubicBezTo>
                  <a:cubicBezTo>
                    <a:pt x="465533" y="523601"/>
                    <a:pt x="565850" y="423284"/>
                    <a:pt x="565850" y="299536"/>
                  </a:cubicBezTo>
                  <a:cubicBezTo>
                    <a:pt x="565850" y="175788"/>
                    <a:pt x="465533" y="75471"/>
                    <a:pt x="341785" y="75471"/>
                  </a:cubicBezTo>
                  <a:close/>
                  <a:moveTo>
                    <a:pt x="341784" y="0"/>
                  </a:moveTo>
                  <a:cubicBezTo>
                    <a:pt x="530546" y="0"/>
                    <a:pt x="683568" y="153022"/>
                    <a:pt x="683568" y="341784"/>
                  </a:cubicBezTo>
                  <a:cubicBezTo>
                    <a:pt x="683568" y="439085"/>
                    <a:pt x="642909" y="526890"/>
                    <a:pt x="577183" y="588642"/>
                  </a:cubicBezTo>
                  <a:lnTo>
                    <a:pt x="341597" y="864094"/>
                  </a:lnTo>
                  <a:lnTo>
                    <a:pt x="105111" y="587591"/>
                  </a:lnTo>
                  <a:cubicBezTo>
                    <a:pt x="87976" y="571864"/>
                    <a:pt x="72869" y="554041"/>
                    <a:pt x="59857" y="534679"/>
                  </a:cubicBezTo>
                  <a:lnTo>
                    <a:pt x="59306" y="534035"/>
                  </a:lnTo>
                  <a:lnTo>
                    <a:pt x="59325" y="534035"/>
                  </a:lnTo>
                  <a:cubicBezTo>
                    <a:pt x="21845" y="479324"/>
                    <a:pt x="0" y="413105"/>
                    <a:pt x="0" y="341784"/>
                  </a:cubicBezTo>
                  <a:cubicBezTo>
                    <a:pt x="0" y="153022"/>
                    <a:pt x="153022" y="0"/>
                    <a:pt x="341784" y="0"/>
                  </a:cubicBezTo>
                  <a:close/>
                </a:path>
              </a:pathLst>
            </a:custGeom>
            <a:solidFill>
              <a:srgbClr val="D24726"/>
            </a:soli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" name="椭圆 14"/>
            <p:cNvSpPr/>
            <p:nvPr/>
          </p:nvSpPr>
          <p:spPr bwMode="auto">
            <a:xfrm>
              <a:off x="3649315" y="3068867"/>
              <a:ext cx="245812" cy="314573"/>
            </a:xfrm>
            <a:custGeom>
              <a:avLst/>
              <a:gdLst/>
              <a:ahLst/>
              <a:cxnLst/>
              <a:rect l="l" t="t" r="r" b="b"/>
              <a:pathLst>
                <a:path w="683568" h="864094">
                  <a:moveTo>
                    <a:pt x="341785" y="75471"/>
                  </a:moveTo>
                  <a:cubicBezTo>
                    <a:pt x="218037" y="75471"/>
                    <a:pt x="117720" y="175788"/>
                    <a:pt x="117720" y="299536"/>
                  </a:cubicBezTo>
                  <a:cubicBezTo>
                    <a:pt x="117720" y="423284"/>
                    <a:pt x="218037" y="523601"/>
                    <a:pt x="341785" y="523601"/>
                  </a:cubicBezTo>
                  <a:cubicBezTo>
                    <a:pt x="465533" y="523601"/>
                    <a:pt x="565850" y="423284"/>
                    <a:pt x="565850" y="299536"/>
                  </a:cubicBezTo>
                  <a:cubicBezTo>
                    <a:pt x="565850" y="175788"/>
                    <a:pt x="465533" y="75471"/>
                    <a:pt x="341785" y="75471"/>
                  </a:cubicBezTo>
                  <a:close/>
                  <a:moveTo>
                    <a:pt x="341784" y="0"/>
                  </a:moveTo>
                  <a:cubicBezTo>
                    <a:pt x="530546" y="0"/>
                    <a:pt x="683568" y="153022"/>
                    <a:pt x="683568" y="341784"/>
                  </a:cubicBezTo>
                  <a:cubicBezTo>
                    <a:pt x="683568" y="439085"/>
                    <a:pt x="642909" y="526890"/>
                    <a:pt x="577183" y="588642"/>
                  </a:cubicBezTo>
                  <a:lnTo>
                    <a:pt x="341597" y="864094"/>
                  </a:lnTo>
                  <a:lnTo>
                    <a:pt x="105111" y="587591"/>
                  </a:lnTo>
                  <a:cubicBezTo>
                    <a:pt x="87976" y="571864"/>
                    <a:pt x="72869" y="554041"/>
                    <a:pt x="59857" y="534679"/>
                  </a:cubicBezTo>
                  <a:lnTo>
                    <a:pt x="59306" y="534035"/>
                  </a:lnTo>
                  <a:lnTo>
                    <a:pt x="59325" y="534035"/>
                  </a:lnTo>
                  <a:cubicBezTo>
                    <a:pt x="21845" y="479324"/>
                    <a:pt x="0" y="413105"/>
                    <a:pt x="0" y="341784"/>
                  </a:cubicBezTo>
                  <a:cubicBezTo>
                    <a:pt x="0" y="153022"/>
                    <a:pt x="153022" y="0"/>
                    <a:pt x="341784" y="0"/>
                  </a:cubicBezTo>
                  <a:close/>
                </a:path>
              </a:pathLst>
            </a:custGeom>
            <a:solidFill>
              <a:srgbClr val="D24726"/>
            </a:soli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0" name="椭圆 14"/>
            <p:cNvSpPr/>
            <p:nvPr/>
          </p:nvSpPr>
          <p:spPr bwMode="auto">
            <a:xfrm>
              <a:off x="3649315" y="3793178"/>
              <a:ext cx="245812" cy="314573"/>
            </a:xfrm>
            <a:custGeom>
              <a:avLst/>
              <a:gdLst/>
              <a:ahLst/>
              <a:cxnLst/>
              <a:rect l="l" t="t" r="r" b="b"/>
              <a:pathLst>
                <a:path w="683568" h="864094">
                  <a:moveTo>
                    <a:pt x="341785" y="75471"/>
                  </a:moveTo>
                  <a:cubicBezTo>
                    <a:pt x="218037" y="75471"/>
                    <a:pt x="117720" y="175788"/>
                    <a:pt x="117720" y="299536"/>
                  </a:cubicBezTo>
                  <a:cubicBezTo>
                    <a:pt x="117720" y="423284"/>
                    <a:pt x="218037" y="523601"/>
                    <a:pt x="341785" y="523601"/>
                  </a:cubicBezTo>
                  <a:cubicBezTo>
                    <a:pt x="465533" y="523601"/>
                    <a:pt x="565850" y="423284"/>
                    <a:pt x="565850" y="299536"/>
                  </a:cubicBezTo>
                  <a:cubicBezTo>
                    <a:pt x="565850" y="175788"/>
                    <a:pt x="465533" y="75471"/>
                    <a:pt x="341785" y="75471"/>
                  </a:cubicBezTo>
                  <a:close/>
                  <a:moveTo>
                    <a:pt x="341784" y="0"/>
                  </a:moveTo>
                  <a:cubicBezTo>
                    <a:pt x="530546" y="0"/>
                    <a:pt x="683568" y="153022"/>
                    <a:pt x="683568" y="341784"/>
                  </a:cubicBezTo>
                  <a:cubicBezTo>
                    <a:pt x="683568" y="439085"/>
                    <a:pt x="642909" y="526890"/>
                    <a:pt x="577183" y="588642"/>
                  </a:cubicBezTo>
                  <a:lnTo>
                    <a:pt x="341597" y="864094"/>
                  </a:lnTo>
                  <a:lnTo>
                    <a:pt x="105111" y="587591"/>
                  </a:lnTo>
                  <a:cubicBezTo>
                    <a:pt x="87976" y="571864"/>
                    <a:pt x="72869" y="554041"/>
                    <a:pt x="59857" y="534679"/>
                  </a:cubicBezTo>
                  <a:lnTo>
                    <a:pt x="59306" y="534035"/>
                  </a:lnTo>
                  <a:lnTo>
                    <a:pt x="59325" y="534035"/>
                  </a:lnTo>
                  <a:cubicBezTo>
                    <a:pt x="21845" y="479324"/>
                    <a:pt x="0" y="413105"/>
                    <a:pt x="0" y="341784"/>
                  </a:cubicBezTo>
                  <a:cubicBezTo>
                    <a:pt x="0" y="153022"/>
                    <a:pt x="153022" y="0"/>
                    <a:pt x="341784" y="0"/>
                  </a:cubicBezTo>
                  <a:close/>
                </a:path>
              </a:pathLst>
            </a:custGeom>
            <a:solidFill>
              <a:srgbClr val="D24726"/>
            </a:soli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4"/>
          <p:cNvGrpSpPr/>
          <p:nvPr/>
        </p:nvGrpSpPr>
        <p:grpSpPr bwMode="auto">
          <a:xfrm>
            <a:off x="1033463" y="1447800"/>
            <a:ext cx="3511550" cy="438150"/>
            <a:chOff x="1292460" y="2252455"/>
            <a:chExt cx="3512097" cy="437607"/>
          </a:xfrm>
        </p:grpSpPr>
        <p:sp>
          <p:nvSpPr>
            <p:cNvPr id="7" name="椭圆 6"/>
            <p:cNvSpPr/>
            <p:nvPr/>
          </p:nvSpPr>
          <p:spPr>
            <a:xfrm>
              <a:off x="1292460" y="2252455"/>
              <a:ext cx="438218" cy="437607"/>
            </a:xfrm>
            <a:prstGeom prst="ellipse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03" name="文本框 22"/>
            <p:cNvSpPr txBox="1">
              <a:spLocks noChangeArrowheads="1"/>
            </p:cNvSpPr>
            <p:nvPr/>
          </p:nvSpPr>
          <p:spPr bwMode="auto">
            <a:xfrm>
              <a:off x="1730066" y="2267016"/>
              <a:ext cx="3074491" cy="399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 eaLnBrk="1" hangingPunct="1"/>
              <a:r>
                <a:rPr lang="zh-CN" altLang="en-US" sz="2000" b="1">
                  <a:latin typeface="微软雅黑" pitchFamily="34" charset="-122"/>
                  <a:ea typeface="微软雅黑" pitchFamily="34" charset="-122"/>
                </a:rPr>
                <a:t>农业</a:t>
              </a:r>
              <a:r>
                <a:rPr lang="en-US" altLang="zh-CN" sz="2000" b="1">
                  <a:latin typeface="微软雅黑" pitchFamily="34" charset="-122"/>
                  <a:ea typeface="微软雅黑" pitchFamily="34" charset="-122"/>
                </a:rPr>
                <a:t>"</a:t>
              </a:r>
              <a:r>
                <a:rPr lang="zh-CN" altLang="en-US" sz="2000" b="1">
                  <a:latin typeface="微软雅黑" pitchFamily="34" charset="-122"/>
                  <a:ea typeface="微软雅黑" pitchFamily="34" charset="-122"/>
                </a:rPr>
                <a:t>两区</a:t>
              </a:r>
              <a:r>
                <a:rPr lang="en-US" altLang="zh-CN" sz="2000" b="1">
                  <a:latin typeface="微软雅黑" pitchFamily="34" charset="-122"/>
                  <a:ea typeface="微软雅黑" pitchFamily="34" charset="-122"/>
                </a:rPr>
                <a:t>"</a:t>
              </a:r>
              <a:r>
                <a:rPr lang="zh-CN" altLang="en-US" sz="2000" b="1">
                  <a:latin typeface="微软雅黑" pitchFamily="34" charset="-122"/>
                  <a:ea typeface="微软雅黑" pitchFamily="34" charset="-122"/>
                </a:rPr>
                <a:t>建设成效突出</a:t>
              </a:r>
              <a:endParaRPr lang="zh-CN" altLang="en-US" sz="2000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171" name="组合 5"/>
          <p:cNvGrpSpPr/>
          <p:nvPr/>
        </p:nvGrpSpPr>
        <p:grpSpPr bwMode="auto">
          <a:xfrm>
            <a:off x="1033463" y="2663825"/>
            <a:ext cx="3524250" cy="438150"/>
            <a:chOff x="1292460" y="3005366"/>
            <a:chExt cx="3525747" cy="437607"/>
          </a:xfrm>
        </p:grpSpPr>
        <p:sp>
          <p:nvSpPr>
            <p:cNvPr id="10" name="椭圆 9"/>
            <p:cNvSpPr/>
            <p:nvPr/>
          </p:nvSpPr>
          <p:spPr>
            <a:xfrm>
              <a:off x="1292460" y="3005366"/>
              <a:ext cx="438336" cy="437607"/>
            </a:xfrm>
            <a:prstGeom prst="ellipse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01" name="文本框 24"/>
            <p:cNvSpPr txBox="1">
              <a:spLocks noChangeArrowheads="1"/>
            </p:cNvSpPr>
            <p:nvPr/>
          </p:nvSpPr>
          <p:spPr bwMode="auto">
            <a:xfrm>
              <a:off x="1730067" y="3023718"/>
              <a:ext cx="3088140" cy="399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 eaLnBrk="1" hangingPunct="1"/>
              <a:r>
                <a:rPr lang="zh-CN" altLang="en-US" sz="2000" b="1">
                  <a:latin typeface="微软雅黑" pitchFamily="34" charset="-122"/>
                  <a:ea typeface="微软雅黑" pitchFamily="34" charset="-122"/>
                </a:rPr>
                <a:t>农业绿色发展加速推进</a:t>
              </a:r>
              <a:endParaRPr lang="zh-CN" altLang="en-US" sz="2000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172" name="组合 6"/>
          <p:cNvGrpSpPr/>
          <p:nvPr/>
        </p:nvGrpSpPr>
        <p:grpSpPr bwMode="auto">
          <a:xfrm>
            <a:off x="1033463" y="3960813"/>
            <a:ext cx="3484562" cy="436562"/>
            <a:chOff x="1292460" y="3782335"/>
            <a:chExt cx="3484800" cy="437607"/>
          </a:xfrm>
        </p:grpSpPr>
        <p:sp>
          <p:nvSpPr>
            <p:cNvPr id="13" name="椭圆 12"/>
            <p:cNvSpPr/>
            <p:nvPr/>
          </p:nvSpPr>
          <p:spPr>
            <a:xfrm>
              <a:off x="1292460" y="3782335"/>
              <a:ext cx="438180" cy="437607"/>
            </a:xfrm>
            <a:prstGeom prst="ellipse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99" name="文本框 26"/>
            <p:cNvSpPr txBox="1">
              <a:spLocks noChangeArrowheads="1"/>
            </p:cNvSpPr>
            <p:nvPr/>
          </p:nvSpPr>
          <p:spPr bwMode="auto">
            <a:xfrm>
              <a:off x="1730067" y="3790628"/>
              <a:ext cx="3047193" cy="401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 eaLnBrk="1" hangingPunct="1"/>
              <a:r>
                <a:rPr lang="zh-CN" altLang="en-US" sz="2000" b="1">
                  <a:latin typeface="微软雅黑" pitchFamily="34" charset="-122"/>
                  <a:ea typeface="微软雅黑" pitchFamily="34" charset="-122"/>
                </a:rPr>
                <a:t>农业科技支撑显著增强</a:t>
              </a:r>
              <a:endParaRPr lang="zh-CN" altLang="en-US" sz="2000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4900613" y="1298575"/>
            <a:ext cx="6046787" cy="7572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建成功能区</a:t>
            </a:r>
            <a:r>
              <a:rPr lang="en-US" altLang="zh-CN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7886</a:t>
            </a: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个、面积</a:t>
            </a:r>
            <a:r>
              <a:rPr lang="en-US" altLang="zh-CN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676.7</a:t>
            </a: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万亩</a:t>
            </a:r>
            <a:endParaRPr lang="zh-CN" altLang="en-US" b="1" kern="100" dirty="0">
              <a:solidFill>
                <a:srgbClr val="E74C2E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现代农业园区</a:t>
            </a:r>
            <a:r>
              <a:rPr lang="en-US" altLang="zh-CN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818</a:t>
            </a: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个、面积</a:t>
            </a:r>
            <a:r>
              <a:rPr lang="en-US" altLang="zh-CN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516.5</a:t>
            </a: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万亩 </a:t>
            </a:r>
            <a:endParaRPr lang="zh-CN" altLang="en-US" b="1" kern="100" dirty="0">
              <a:solidFill>
                <a:srgbClr val="E74C2E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903788" y="2197100"/>
            <a:ext cx="6096000" cy="14224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成为全国唯一生态循环农业试点省 </a:t>
            </a:r>
            <a:endParaRPr lang="zh-CN" altLang="en-US" b="1" kern="100" dirty="0">
              <a:solidFill>
                <a:srgbClr val="E74C2E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养殖场关停搬迁</a:t>
            </a:r>
            <a:r>
              <a:rPr lang="en-US" altLang="zh-CN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7.46</a:t>
            </a: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万家</a:t>
            </a:r>
            <a:endParaRPr lang="zh-CN" altLang="en-US" b="1" kern="100" dirty="0">
              <a:solidFill>
                <a:srgbClr val="E74C2E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建成死亡动物无害化集中处理中心</a:t>
            </a:r>
            <a:r>
              <a:rPr lang="en-US" altLang="zh-CN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41</a:t>
            </a: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家 </a:t>
            </a:r>
            <a:endParaRPr lang="zh-CN" altLang="en-US" b="1" kern="100" dirty="0">
              <a:solidFill>
                <a:srgbClr val="E74C2E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农药、化肥使用量分别下降</a:t>
            </a:r>
            <a:r>
              <a:rPr lang="en-US" altLang="zh-CN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6.7%</a:t>
            </a: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和</a:t>
            </a:r>
            <a:r>
              <a:rPr lang="en-US" altLang="zh-CN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3.5% </a:t>
            </a:r>
            <a:endParaRPr lang="zh-CN" altLang="en-US" b="1" kern="100" dirty="0">
              <a:solidFill>
                <a:srgbClr val="E74C2E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1257300" y="2108200"/>
            <a:ext cx="1094263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258888" y="1878013"/>
            <a:ext cx="0" cy="2159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258888" y="3679825"/>
            <a:ext cx="109442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247775" y="3122613"/>
            <a:ext cx="0" cy="57626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4903788" y="3797300"/>
            <a:ext cx="7288212" cy="7572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新组建产业技术团队</a:t>
            </a:r>
            <a:r>
              <a:rPr lang="en-US" altLang="zh-CN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425</a:t>
            </a: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个，建成</a:t>
            </a:r>
            <a:r>
              <a:rPr lang="en-US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 </a:t>
            </a: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“</a:t>
            </a:r>
            <a:r>
              <a:rPr lang="en-US" altLang="zh-CN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3+X”</a:t>
            </a: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公共服务中心</a:t>
            </a:r>
            <a:r>
              <a:rPr lang="en-US" altLang="zh-CN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1109</a:t>
            </a: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个</a:t>
            </a:r>
            <a:endParaRPr lang="zh-CN" altLang="en-US" b="1" kern="100" dirty="0">
              <a:solidFill>
                <a:srgbClr val="E74C2E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育成“甬优”等系列优良品种 ，攻关田亩产破千公斤 </a:t>
            </a:r>
            <a:endParaRPr lang="en-US" altLang="en-US" b="1" kern="100" dirty="0">
              <a:solidFill>
                <a:srgbClr val="E74C2E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1258888" y="4743450"/>
            <a:ext cx="109442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1260475" y="4391025"/>
            <a:ext cx="0" cy="36036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4903788" y="4902200"/>
            <a:ext cx="6096000" cy="10906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en-US" altLang="zh-CN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99.4%</a:t>
            </a: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的村完成股份合作制改革，</a:t>
            </a:r>
            <a:r>
              <a:rPr lang="en-US" altLang="zh-CN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3500</a:t>
            </a: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万农民成股东 </a:t>
            </a:r>
            <a:endParaRPr lang="zh-CN" altLang="en-US" b="1" kern="100" dirty="0">
              <a:solidFill>
                <a:srgbClr val="E74C2E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土地流转面积达到</a:t>
            </a:r>
            <a:r>
              <a:rPr lang="en-US" altLang="zh-CN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955</a:t>
            </a: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万亩，流转率突破</a:t>
            </a:r>
            <a:r>
              <a:rPr lang="en-US" altLang="zh-CN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50%</a:t>
            </a:r>
            <a:endParaRPr lang="en-US" altLang="zh-CN" b="1" kern="100" dirty="0">
              <a:solidFill>
                <a:srgbClr val="E74C2E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家庭农场成为新主体，新型农业主体达到</a:t>
            </a:r>
            <a:r>
              <a:rPr lang="en-US" altLang="zh-CN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7.5</a:t>
            </a: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万个 </a:t>
            </a:r>
            <a:endParaRPr lang="zh-CN" altLang="en-US" b="1" kern="100" dirty="0">
              <a:solidFill>
                <a:srgbClr val="E74C2E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grpSp>
        <p:nvGrpSpPr>
          <p:cNvPr id="7183" name="组合 6"/>
          <p:cNvGrpSpPr/>
          <p:nvPr/>
        </p:nvGrpSpPr>
        <p:grpSpPr bwMode="auto">
          <a:xfrm>
            <a:off x="1020763" y="5245100"/>
            <a:ext cx="3484562" cy="436563"/>
            <a:chOff x="1292460" y="3782335"/>
            <a:chExt cx="3484800" cy="437607"/>
          </a:xfrm>
        </p:grpSpPr>
        <p:sp>
          <p:nvSpPr>
            <p:cNvPr id="38" name="椭圆 37"/>
            <p:cNvSpPr/>
            <p:nvPr/>
          </p:nvSpPr>
          <p:spPr>
            <a:xfrm>
              <a:off x="1292460" y="3782335"/>
              <a:ext cx="438180" cy="437607"/>
            </a:xfrm>
            <a:prstGeom prst="ellipse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文本框 26"/>
            <p:cNvSpPr txBox="1">
              <a:spLocks noChangeArrowheads="1"/>
            </p:cNvSpPr>
            <p:nvPr/>
          </p:nvSpPr>
          <p:spPr bwMode="auto">
            <a:xfrm>
              <a:off x="1730640" y="3790292"/>
              <a:ext cx="3046620" cy="4010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>
                <a:defRPr/>
              </a:pPr>
              <a:r>
                <a:rPr lang="zh-CN" altLang="en-US" sz="2000" b="1" spc="-150" dirty="0">
                  <a:latin typeface="微软雅黑" pitchFamily="34" charset="-122"/>
                  <a:ea typeface="微软雅黑" pitchFamily="34" charset="-122"/>
                </a:rPr>
                <a:t>新型农业经营体系日趋完善</a:t>
              </a:r>
              <a:endParaRPr lang="zh-CN" altLang="en-US" sz="2000" b="1" spc="-15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40" name="直接连接符 39"/>
          <p:cNvCxnSpPr/>
          <p:nvPr/>
        </p:nvCxnSpPr>
        <p:spPr>
          <a:xfrm>
            <a:off x="1247775" y="6029325"/>
            <a:ext cx="109442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1249363" y="5676900"/>
            <a:ext cx="0" cy="36036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86" name="组合 34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43" name="椭圆 42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" name="右箭头 43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7187" name="组合 42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46" name="椭圆 4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7" name="右箭头 46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7188" name="文本框 45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189" name="组合 3"/>
          <p:cNvGrpSpPr/>
          <p:nvPr/>
        </p:nvGrpSpPr>
        <p:grpSpPr bwMode="auto">
          <a:xfrm>
            <a:off x="0" y="360363"/>
            <a:ext cx="3370263" cy="493712"/>
            <a:chOff x="0" y="619738"/>
            <a:chExt cx="3370216" cy="493479"/>
          </a:xfrm>
        </p:grpSpPr>
        <p:grpSp>
          <p:nvGrpSpPr>
            <p:cNvPr id="11" name="组合 37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49" name="矩形 48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0" name="直角三角形 49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7191" name="文本框 40"/>
            <p:cNvSpPr txBox="1">
              <a:spLocks noChangeArrowheads="1"/>
            </p:cNvSpPr>
            <p:nvPr/>
          </p:nvSpPr>
          <p:spPr bwMode="auto">
            <a:xfrm>
              <a:off x="286599" y="638841"/>
              <a:ext cx="2743162" cy="461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（一）发展基础</a:t>
              </a:r>
              <a:endPara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274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45" name="椭圆 44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右箭头 63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4275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66" name="椭圆 6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右箭头 70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54276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49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4277" name="组合 26"/>
          <p:cNvGrpSpPr/>
          <p:nvPr/>
        </p:nvGrpSpPr>
        <p:grpSpPr bwMode="auto">
          <a:xfrm>
            <a:off x="0" y="619125"/>
            <a:ext cx="5691188" cy="850900"/>
            <a:chOff x="0" y="619738"/>
            <a:chExt cx="3370216" cy="849706"/>
          </a:xfrm>
        </p:grpSpPr>
        <p:grpSp>
          <p:nvGrpSpPr>
            <p:cNvPr id="5" name="组合 71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30" name="矩形 29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" name="直角三角形 30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54283" name="文本框 85"/>
            <p:cNvSpPr txBox="1">
              <a:spLocks noChangeArrowheads="1"/>
            </p:cNvSpPr>
            <p:nvPr/>
          </p:nvSpPr>
          <p:spPr bwMode="auto">
            <a:xfrm>
              <a:off x="100353" y="638841"/>
              <a:ext cx="3160505" cy="830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（三）农业“机器换人”示范工程</a:t>
              </a:r>
              <a:endPara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" name="矩形 8"/>
          <p:cNvSpPr>
            <a:spLocks noChangeArrowheads="1"/>
          </p:cNvSpPr>
          <p:nvPr/>
        </p:nvSpPr>
        <p:spPr bwMode="auto">
          <a:xfrm>
            <a:off x="1296988" y="1795463"/>
            <a:ext cx="10139362" cy="2062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2400"/>
              </a:spcBef>
              <a:buSzPct val="300000"/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开展农业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“机器换人”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示范创建，全面提高农业机械化发展层次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  <a:spcBef>
                <a:spcPts val="2400"/>
              </a:spcBef>
              <a:buSzPct val="300000"/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“十三五”期间，全省重点创建“机器换人”示范县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、示范乡镇（园区） 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、示范基地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300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，新建农机综合服务中心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，新增农业机械装备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50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万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台（套）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4279" name="组合 34"/>
          <p:cNvGrpSpPr>
            <a:grpSpLocks noChangeAspect="1"/>
          </p:cNvGrpSpPr>
          <p:nvPr/>
        </p:nvGrpSpPr>
        <p:grpSpPr bwMode="auto">
          <a:xfrm>
            <a:off x="893763" y="1968500"/>
            <a:ext cx="293687" cy="1260475"/>
            <a:chOff x="3649315" y="2333709"/>
            <a:chExt cx="245812" cy="1049818"/>
          </a:xfrm>
        </p:grpSpPr>
        <p:sp>
          <p:nvSpPr>
            <p:cNvPr id="36" name="椭圆 14"/>
            <p:cNvSpPr/>
            <p:nvPr/>
          </p:nvSpPr>
          <p:spPr bwMode="auto">
            <a:xfrm>
              <a:off x="3649315" y="2333709"/>
              <a:ext cx="245812" cy="314681"/>
            </a:xfrm>
            <a:custGeom>
              <a:avLst/>
              <a:gdLst/>
              <a:ahLst/>
              <a:cxnLst/>
              <a:rect l="l" t="t" r="r" b="b"/>
              <a:pathLst>
                <a:path w="683568" h="864094">
                  <a:moveTo>
                    <a:pt x="341785" y="75471"/>
                  </a:moveTo>
                  <a:cubicBezTo>
                    <a:pt x="218037" y="75471"/>
                    <a:pt x="117720" y="175788"/>
                    <a:pt x="117720" y="299536"/>
                  </a:cubicBezTo>
                  <a:cubicBezTo>
                    <a:pt x="117720" y="423284"/>
                    <a:pt x="218037" y="523601"/>
                    <a:pt x="341785" y="523601"/>
                  </a:cubicBezTo>
                  <a:cubicBezTo>
                    <a:pt x="465533" y="523601"/>
                    <a:pt x="565850" y="423284"/>
                    <a:pt x="565850" y="299536"/>
                  </a:cubicBezTo>
                  <a:cubicBezTo>
                    <a:pt x="565850" y="175788"/>
                    <a:pt x="465533" y="75471"/>
                    <a:pt x="341785" y="75471"/>
                  </a:cubicBezTo>
                  <a:close/>
                  <a:moveTo>
                    <a:pt x="341784" y="0"/>
                  </a:moveTo>
                  <a:cubicBezTo>
                    <a:pt x="530546" y="0"/>
                    <a:pt x="683568" y="153022"/>
                    <a:pt x="683568" y="341784"/>
                  </a:cubicBezTo>
                  <a:cubicBezTo>
                    <a:pt x="683568" y="439085"/>
                    <a:pt x="642909" y="526890"/>
                    <a:pt x="577183" y="588642"/>
                  </a:cubicBezTo>
                  <a:lnTo>
                    <a:pt x="341597" y="864094"/>
                  </a:lnTo>
                  <a:lnTo>
                    <a:pt x="105111" y="587591"/>
                  </a:lnTo>
                  <a:cubicBezTo>
                    <a:pt x="87976" y="571864"/>
                    <a:pt x="72869" y="554041"/>
                    <a:pt x="59857" y="534679"/>
                  </a:cubicBezTo>
                  <a:lnTo>
                    <a:pt x="59306" y="534035"/>
                  </a:lnTo>
                  <a:lnTo>
                    <a:pt x="59325" y="534035"/>
                  </a:lnTo>
                  <a:cubicBezTo>
                    <a:pt x="21845" y="479324"/>
                    <a:pt x="0" y="413105"/>
                    <a:pt x="0" y="341784"/>
                  </a:cubicBezTo>
                  <a:cubicBezTo>
                    <a:pt x="0" y="153022"/>
                    <a:pt x="153022" y="0"/>
                    <a:pt x="341784" y="0"/>
                  </a:cubicBezTo>
                  <a:close/>
                </a:path>
              </a:pathLst>
            </a:custGeom>
            <a:solidFill>
              <a:srgbClr val="D24726"/>
            </a:soli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" name="椭圆 14"/>
            <p:cNvSpPr/>
            <p:nvPr/>
          </p:nvSpPr>
          <p:spPr bwMode="auto">
            <a:xfrm>
              <a:off x="3649315" y="3068846"/>
              <a:ext cx="245812" cy="314681"/>
            </a:xfrm>
            <a:custGeom>
              <a:avLst/>
              <a:gdLst/>
              <a:ahLst/>
              <a:cxnLst/>
              <a:rect l="l" t="t" r="r" b="b"/>
              <a:pathLst>
                <a:path w="683568" h="864094">
                  <a:moveTo>
                    <a:pt x="341785" y="75471"/>
                  </a:moveTo>
                  <a:cubicBezTo>
                    <a:pt x="218037" y="75471"/>
                    <a:pt x="117720" y="175788"/>
                    <a:pt x="117720" y="299536"/>
                  </a:cubicBezTo>
                  <a:cubicBezTo>
                    <a:pt x="117720" y="423284"/>
                    <a:pt x="218037" y="523601"/>
                    <a:pt x="341785" y="523601"/>
                  </a:cubicBezTo>
                  <a:cubicBezTo>
                    <a:pt x="465533" y="523601"/>
                    <a:pt x="565850" y="423284"/>
                    <a:pt x="565850" y="299536"/>
                  </a:cubicBezTo>
                  <a:cubicBezTo>
                    <a:pt x="565850" y="175788"/>
                    <a:pt x="465533" y="75471"/>
                    <a:pt x="341785" y="75471"/>
                  </a:cubicBezTo>
                  <a:close/>
                  <a:moveTo>
                    <a:pt x="341784" y="0"/>
                  </a:moveTo>
                  <a:cubicBezTo>
                    <a:pt x="530546" y="0"/>
                    <a:pt x="683568" y="153022"/>
                    <a:pt x="683568" y="341784"/>
                  </a:cubicBezTo>
                  <a:cubicBezTo>
                    <a:pt x="683568" y="439085"/>
                    <a:pt x="642909" y="526890"/>
                    <a:pt x="577183" y="588642"/>
                  </a:cubicBezTo>
                  <a:lnTo>
                    <a:pt x="341597" y="864094"/>
                  </a:lnTo>
                  <a:lnTo>
                    <a:pt x="105111" y="587591"/>
                  </a:lnTo>
                  <a:cubicBezTo>
                    <a:pt x="87976" y="571864"/>
                    <a:pt x="72869" y="554041"/>
                    <a:pt x="59857" y="534679"/>
                  </a:cubicBezTo>
                  <a:lnTo>
                    <a:pt x="59306" y="534035"/>
                  </a:lnTo>
                  <a:lnTo>
                    <a:pt x="59325" y="534035"/>
                  </a:lnTo>
                  <a:cubicBezTo>
                    <a:pt x="21845" y="479324"/>
                    <a:pt x="0" y="413105"/>
                    <a:pt x="0" y="341784"/>
                  </a:cubicBezTo>
                  <a:cubicBezTo>
                    <a:pt x="0" y="153022"/>
                    <a:pt x="153022" y="0"/>
                    <a:pt x="341784" y="0"/>
                  </a:cubicBezTo>
                  <a:close/>
                </a:path>
              </a:pathLst>
            </a:custGeom>
            <a:solidFill>
              <a:srgbClr val="D24726"/>
            </a:soli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298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45" name="椭圆 44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右箭头 63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5299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66" name="椭圆 6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右箭头 70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55300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50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5301" name="组合 26"/>
          <p:cNvGrpSpPr/>
          <p:nvPr/>
        </p:nvGrpSpPr>
        <p:grpSpPr bwMode="auto">
          <a:xfrm>
            <a:off x="0" y="619125"/>
            <a:ext cx="5691188" cy="493713"/>
            <a:chOff x="0" y="619738"/>
            <a:chExt cx="3370216" cy="493479"/>
          </a:xfrm>
        </p:grpSpPr>
        <p:grpSp>
          <p:nvGrpSpPr>
            <p:cNvPr id="5" name="组合 71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30" name="矩形 29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" name="直角三角形 30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55307" name="文本框 85"/>
            <p:cNvSpPr txBox="1">
              <a:spLocks noChangeArrowheads="1"/>
            </p:cNvSpPr>
            <p:nvPr/>
          </p:nvSpPr>
          <p:spPr bwMode="auto">
            <a:xfrm>
              <a:off x="100353" y="638841"/>
              <a:ext cx="3160505" cy="461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（四）生态循环农业创建工程</a:t>
              </a:r>
              <a:endPara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6326" name="矩形 8"/>
          <p:cNvSpPr>
            <a:spLocks noChangeArrowheads="1"/>
          </p:cNvSpPr>
          <p:nvPr/>
        </p:nvSpPr>
        <p:spPr bwMode="auto">
          <a:xfrm>
            <a:off x="1296988" y="1795463"/>
            <a:ext cx="10139362" cy="3078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Bef>
                <a:spcPts val="2400"/>
              </a:spcBef>
              <a:buSzPct val="300000"/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全国生态循环农业试点省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建设为抓手，全面构建起较为完善的现代生态循环农业制度体系和长效机制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  <a:spcBef>
                <a:spcPts val="2400"/>
              </a:spcBef>
              <a:buSzPct val="300000"/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“十三五”期间，全省建成并运行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50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以上农田氮磷污染监测点，整建制推进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41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县生态循环农业示范建设，建成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110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现代生态循环农业示范区、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1000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现代生态循环农业示范主体和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50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农作物秸秆饲用收集加工中心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5303" name="组合 34"/>
          <p:cNvGrpSpPr>
            <a:grpSpLocks noChangeAspect="1"/>
          </p:cNvGrpSpPr>
          <p:nvPr/>
        </p:nvGrpSpPr>
        <p:grpSpPr bwMode="auto">
          <a:xfrm>
            <a:off x="893763" y="1968500"/>
            <a:ext cx="293687" cy="1711325"/>
            <a:chOff x="3649315" y="2333724"/>
            <a:chExt cx="245812" cy="1425173"/>
          </a:xfrm>
        </p:grpSpPr>
        <p:sp>
          <p:nvSpPr>
            <p:cNvPr id="36" name="椭圆 14"/>
            <p:cNvSpPr/>
            <p:nvPr/>
          </p:nvSpPr>
          <p:spPr bwMode="auto">
            <a:xfrm>
              <a:off x="3649315" y="2333724"/>
              <a:ext cx="245812" cy="314649"/>
            </a:xfrm>
            <a:custGeom>
              <a:avLst/>
              <a:gdLst/>
              <a:ahLst/>
              <a:cxnLst/>
              <a:rect l="l" t="t" r="r" b="b"/>
              <a:pathLst>
                <a:path w="683568" h="864094">
                  <a:moveTo>
                    <a:pt x="341785" y="75471"/>
                  </a:moveTo>
                  <a:cubicBezTo>
                    <a:pt x="218037" y="75471"/>
                    <a:pt x="117720" y="175788"/>
                    <a:pt x="117720" y="299536"/>
                  </a:cubicBezTo>
                  <a:cubicBezTo>
                    <a:pt x="117720" y="423284"/>
                    <a:pt x="218037" y="523601"/>
                    <a:pt x="341785" y="523601"/>
                  </a:cubicBezTo>
                  <a:cubicBezTo>
                    <a:pt x="465533" y="523601"/>
                    <a:pt x="565850" y="423284"/>
                    <a:pt x="565850" y="299536"/>
                  </a:cubicBezTo>
                  <a:cubicBezTo>
                    <a:pt x="565850" y="175788"/>
                    <a:pt x="465533" y="75471"/>
                    <a:pt x="341785" y="75471"/>
                  </a:cubicBezTo>
                  <a:close/>
                  <a:moveTo>
                    <a:pt x="341784" y="0"/>
                  </a:moveTo>
                  <a:cubicBezTo>
                    <a:pt x="530546" y="0"/>
                    <a:pt x="683568" y="153022"/>
                    <a:pt x="683568" y="341784"/>
                  </a:cubicBezTo>
                  <a:cubicBezTo>
                    <a:pt x="683568" y="439085"/>
                    <a:pt x="642909" y="526890"/>
                    <a:pt x="577183" y="588642"/>
                  </a:cubicBezTo>
                  <a:lnTo>
                    <a:pt x="341597" y="864094"/>
                  </a:lnTo>
                  <a:lnTo>
                    <a:pt x="105111" y="587591"/>
                  </a:lnTo>
                  <a:cubicBezTo>
                    <a:pt x="87976" y="571864"/>
                    <a:pt x="72869" y="554041"/>
                    <a:pt x="59857" y="534679"/>
                  </a:cubicBezTo>
                  <a:lnTo>
                    <a:pt x="59306" y="534035"/>
                  </a:lnTo>
                  <a:lnTo>
                    <a:pt x="59325" y="534035"/>
                  </a:lnTo>
                  <a:cubicBezTo>
                    <a:pt x="21845" y="479324"/>
                    <a:pt x="0" y="413105"/>
                    <a:pt x="0" y="341784"/>
                  </a:cubicBezTo>
                  <a:cubicBezTo>
                    <a:pt x="0" y="153022"/>
                    <a:pt x="153022" y="0"/>
                    <a:pt x="341784" y="0"/>
                  </a:cubicBezTo>
                  <a:close/>
                </a:path>
              </a:pathLst>
            </a:custGeom>
            <a:solidFill>
              <a:srgbClr val="D24726"/>
            </a:soli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" name="椭圆 14"/>
            <p:cNvSpPr/>
            <p:nvPr/>
          </p:nvSpPr>
          <p:spPr bwMode="auto">
            <a:xfrm>
              <a:off x="3649315" y="3444248"/>
              <a:ext cx="245812" cy="314649"/>
            </a:xfrm>
            <a:custGeom>
              <a:avLst/>
              <a:gdLst/>
              <a:ahLst/>
              <a:cxnLst/>
              <a:rect l="l" t="t" r="r" b="b"/>
              <a:pathLst>
                <a:path w="683568" h="864094">
                  <a:moveTo>
                    <a:pt x="341785" y="75471"/>
                  </a:moveTo>
                  <a:cubicBezTo>
                    <a:pt x="218037" y="75471"/>
                    <a:pt x="117720" y="175788"/>
                    <a:pt x="117720" y="299536"/>
                  </a:cubicBezTo>
                  <a:cubicBezTo>
                    <a:pt x="117720" y="423284"/>
                    <a:pt x="218037" y="523601"/>
                    <a:pt x="341785" y="523601"/>
                  </a:cubicBezTo>
                  <a:cubicBezTo>
                    <a:pt x="465533" y="523601"/>
                    <a:pt x="565850" y="423284"/>
                    <a:pt x="565850" y="299536"/>
                  </a:cubicBezTo>
                  <a:cubicBezTo>
                    <a:pt x="565850" y="175788"/>
                    <a:pt x="465533" y="75471"/>
                    <a:pt x="341785" y="75471"/>
                  </a:cubicBezTo>
                  <a:close/>
                  <a:moveTo>
                    <a:pt x="341784" y="0"/>
                  </a:moveTo>
                  <a:cubicBezTo>
                    <a:pt x="530546" y="0"/>
                    <a:pt x="683568" y="153022"/>
                    <a:pt x="683568" y="341784"/>
                  </a:cubicBezTo>
                  <a:cubicBezTo>
                    <a:pt x="683568" y="439085"/>
                    <a:pt x="642909" y="526890"/>
                    <a:pt x="577183" y="588642"/>
                  </a:cubicBezTo>
                  <a:lnTo>
                    <a:pt x="341597" y="864094"/>
                  </a:lnTo>
                  <a:lnTo>
                    <a:pt x="105111" y="587591"/>
                  </a:lnTo>
                  <a:cubicBezTo>
                    <a:pt x="87976" y="571864"/>
                    <a:pt x="72869" y="554041"/>
                    <a:pt x="59857" y="534679"/>
                  </a:cubicBezTo>
                  <a:lnTo>
                    <a:pt x="59306" y="534035"/>
                  </a:lnTo>
                  <a:lnTo>
                    <a:pt x="59325" y="534035"/>
                  </a:lnTo>
                  <a:cubicBezTo>
                    <a:pt x="21845" y="479324"/>
                    <a:pt x="0" y="413105"/>
                    <a:pt x="0" y="341784"/>
                  </a:cubicBezTo>
                  <a:cubicBezTo>
                    <a:pt x="0" y="153022"/>
                    <a:pt x="153022" y="0"/>
                    <a:pt x="341784" y="0"/>
                  </a:cubicBezTo>
                  <a:close/>
                </a:path>
              </a:pathLst>
            </a:custGeom>
            <a:solidFill>
              <a:srgbClr val="D24726"/>
            </a:soli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322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45" name="椭圆 44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右箭头 63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6323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66" name="椭圆 6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右箭头 70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56324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51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6325" name="组合 26"/>
          <p:cNvGrpSpPr/>
          <p:nvPr/>
        </p:nvGrpSpPr>
        <p:grpSpPr bwMode="auto">
          <a:xfrm>
            <a:off x="0" y="619125"/>
            <a:ext cx="4449763" cy="493713"/>
            <a:chOff x="0" y="619738"/>
            <a:chExt cx="3370216" cy="493479"/>
          </a:xfrm>
        </p:grpSpPr>
        <p:grpSp>
          <p:nvGrpSpPr>
            <p:cNvPr id="5" name="组合 71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30" name="矩形 29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" name="直角三角形 30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56331" name="文本框 85"/>
            <p:cNvSpPr txBox="1">
              <a:spLocks noChangeArrowheads="1"/>
            </p:cNvSpPr>
            <p:nvPr/>
          </p:nvSpPr>
          <p:spPr bwMode="auto">
            <a:xfrm>
              <a:off x="100353" y="638841"/>
              <a:ext cx="3160505" cy="461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（五）智慧农业建设工程</a:t>
              </a:r>
              <a:endPara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7350" name="矩形 8"/>
          <p:cNvSpPr>
            <a:spLocks noChangeArrowheads="1"/>
          </p:cNvSpPr>
          <p:nvPr/>
        </p:nvSpPr>
        <p:spPr bwMode="auto">
          <a:xfrm>
            <a:off x="1296988" y="1795463"/>
            <a:ext cx="10139362" cy="2986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Bef>
                <a:spcPts val="2400"/>
              </a:spcBef>
              <a:buSzPct val="300000"/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开展省级智慧农业数据中心和农业行政监管平台、农业信息综合服务平台、农业政务信息发布平台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“一中心三平台”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建设，组织开展物联网应用示范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  <a:spcBef>
                <a:spcPts val="2400"/>
              </a:spcBef>
              <a:buSzPct val="300000"/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“十三五”期间，建设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专用数据库、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74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县级应急指挥系统和若干区域性农业电商平台，打造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可供复制的农业物联网示范点，培育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500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亩以上生鲜农产品网络直销基地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6327" name="组合 34"/>
          <p:cNvGrpSpPr>
            <a:grpSpLocks noChangeAspect="1"/>
          </p:cNvGrpSpPr>
          <p:nvPr/>
        </p:nvGrpSpPr>
        <p:grpSpPr bwMode="auto">
          <a:xfrm>
            <a:off x="893763" y="1900238"/>
            <a:ext cx="293687" cy="1806575"/>
            <a:chOff x="3649315" y="2276872"/>
            <a:chExt cx="245812" cy="1504760"/>
          </a:xfrm>
        </p:grpSpPr>
        <p:sp>
          <p:nvSpPr>
            <p:cNvPr id="36" name="椭圆 14"/>
            <p:cNvSpPr/>
            <p:nvPr/>
          </p:nvSpPr>
          <p:spPr bwMode="auto">
            <a:xfrm>
              <a:off x="3649315" y="2276872"/>
              <a:ext cx="245812" cy="314704"/>
            </a:xfrm>
            <a:custGeom>
              <a:avLst/>
              <a:gdLst/>
              <a:ahLst/>
              <a:cxnLst/>
              <a:rect l="l" t="t" r="r" b="b"/>
              <a:pathLst>
                <a:path w="683568" h="864094">
                  <a:moveTo>
                    <a:pt x="341785" y="75471"/>
                  </a:moveTo>
                  <a:cubicBezTo>
                    <a:pt x="218037" y="75471"/>
                    <a:pt x="117720" y="175788"/>
                    <a:pt x="117720" y="299536"/>
                  </a:cubicBezTo>
                  <a:cubicBezTo>
                    <a:pt x="117720" y="423284"/>
                    <a:pt x="218037" y="523601"/>
                    <a:pt x="341785" y="523601"/>
                  </a:cubicBezTo>
                  <a:cubicBezTo>
                    <a:pt x="465533" y="523601"/>
                    <a:pt x="565850" y="423284"/>
                    <a:pt x="565850" y="299536"/>
                  </a:cubicBezTo>
                  <a:cubicBezTo>
                    <a:pt x="565850" y="175788"/>
                    <a:pt x="465533" y="75471"/>
                    <a:pt x="341785" y="75471"/>
                  </a:cubicBezTo>
                  <a:close/>
                  <a:moveTo>
                    <a:pt x="341784" y="0"/>
                  </a:moveTo>
                  <a:cubicBezTo>
                    <a:pt x="530546" y="0"/>
                    <a:pt x="683568" y="153022"/>
                    <a:pt x="683568" y="341784"/>
                  </a:cubicBezTo>
                  <a:cubicBezTo>
                    <a:pt x="683568" y="439085"/>
                    <a:pt x="642909" y="526890"/>
                    <a:pt x="577183" y="588642"/>
                  </a:cubicBezTo>
                  <a:lnTo>
                    <a:pt x="341597" y="864094"/>
                  </a:lnTo>
                  <a:lnTo>
                    <a:pt x="105111" y="587591"/>
                  </a:lnTo>
                  <a:cubicBezTo>
                    <a:pt x="87976" y="571864"/>
                    <a:pt x="72869" y="554041"/>
                    <a:pt x="59857" y="534679"/>
                  </a:cubicBezTo>
                  <a:lnTo>
                    <a:pt x="59306" y="534035"/>
                  </a:lnTo>
                  <a:lnTo>
                    <a:pt x="59325" y="534035"/>
                  </a:lnTo>
                  <a:cubicBezTo>
                    <a:pt x="21845" y="479324"/>
                    <a:pt x="0" y="413105"/>
                    <a:pt x="0" y="341784"/>
                  </a:cubicBezTo>
                  <a:cubicBezTo>
                    <a:pt x="0" y="153022"/>
                    <a:pt x="153022" y="0"/>
                    <a:pt x="341784" y="0"/>
                  </a:cubicBezTo>
                  <a:close/>
                </a:path>
              </a:pathLst>
            </a:custGeom>
            <a:solidFill>
              <a:srgbClr val="D24726"/>
            </a:soli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" name="椭圆 14"/>
            <p:cNvSpPr/>
            <p:nvPr/>
          </p:nvSpPr>
          <p:spPr bwMode="auto">
            <a:xfrm>
              <a:off x="3649315" y="3466928"/>
              <a:ext cx="245812" cy="314704"/>
            </a:xfrm>
            <a:custGeom>
              <a:avLst/>
              <a:gdLst/>
              <a:ahLst/>
              <a:cxnLst/>
              <a:rect l="l" t="t" r="r" b="b"/>
              <a:pathLst>
                <a:path w="683568" h="864094">
                  <a:moveTo>
                    <a:pt x="341785" y="75471"/>
                  </a:moveTo>
                  <a:cubicBezTo>
                    <a:pt x="218037" y="75471"/>
                    <a:pt x="117720" y="175788"/>
                    <a:pt x="117720" y="299536"/>
                  </a:cubicBezTo>
                  <a:cubicBezTo>
                    <a:pt x="117720" y="423284"/>
                    <a:pt x="218037" y="523601"/>
                    <a:pt x="341785" y="523601"/>
                  </a:cubicBezTo>
                  <a:cubicBezTo>
                    <a:pt x="465533" y="523601"/>
                    <a:pt x="565850" y="423284"/>
                    <a:pt x="565850" y="299536"/>
                  </a:cubicBezTo>
                  <a:cubicBezTo>
                    <a:pt x="565850" y="175788"/>
                    <a:pt x="465533" y="75471"/>
                    <a:pt x="341785" y="75471"/>
                  </a:cubicBezTo>
                  <a:close/>
                  <a:moveTo>
                    <a:pt x="341784" y="0"/>
                  </a:moveTo>
                  <a:cubicBezTo>
                    <a:pt x="530546" y="0"/>
                    <a:pt x="683568" y="153022"/>
                    <a:pt x="683568" y="341784"/>
                  </a:cubicBezTo>
                  <a:cubicBezTo>
                    <a:pt x="683568" y="439085"/>
                    <a:pt x="642909" y="526890"/>
                    <a:pt x="577183" y="588642"/>
                  </a:cubicBezTo>
                  <a:lnTo>
                    <a:pt x="341597" y="864094"/>
                  </a:lnTo>
                  <a:lnTo>
                    <a:pt x="105111" y="587591"/>
                  </a:lnTo>
                  <a:cubicBezTo>
                    <a:pt x="87976" y="571864"/>
                    <a:pt x="72869" y="554041"/>
                    <a:pt x="59857" y="534679"/>
                  </a:cubicBezTo>
                  <a:lnTo>
                    <a:pt x="59306" y="534035"/>
                  </a:lnTo>
                  <a:lnTo>
                    <a:pt x="59325" y="534035"/>
                  </a:lnTo>
                  <a:cubicBezTo>
                    <a:pt x="21845" y="479324"/>
                    <a:pt x="0" y="413105"/>
                    <a:pt x="0" y="341784"/>
                  </a:cubicBezTo>
                  <a:cubicBezTo>
                    <a:pt x="0" y="153022"/>
                    <a:pt x="153022" y="0"/>
                    <a:pt x="341784" y="0"/>
                  </a:cubicBezTo>
                  <a:close/>
                </a:path>
              </a:pathLst>
            </a:custGeom>
            <a:solidFill>
              <a:srgbClr val="D24726"/>
            </a:soli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346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45" name="椭圆 44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右箭头 63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7347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66" name="椭圆 6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右箭头 70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57348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52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7349" name="组合 26"/>
          <p:cNvGrpSpPr/>
          <p:nvPr/>
        </p:nvGrpSpPr>
        <p:grpSpPr bwMode="auto">
          <a:xfrm>
            <a:off x="0" y="619125"/>
            <a:ext cx="5199063" cy="493713"/>
            <a:chOff x="0" y="619738"/>
            <a:chExt cx="3370216" cy="493479"/>
          </a:xfrm>
        </p:grpSpPr>
        <p:grpSp>
          <p:nvGrpSpPr>
            <p:cNvPr id="5" name="组合 71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30" name="矩形 29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" name="直角三角形 30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57355" name="文本框 85"/>
            <p:cNvSpPr txBox="1">
              <a:spLocks noChangeArrowheads="1"/>
            </p:cNvSpPr>
            <p:nvPr/>
          </p:nvSpPr>
          <p:spPr bwMode="auto">
            <a:xfrm>
              <a:off x="100353" y="638841"/>
              <a:ext cx="3160505" cy="461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（六）农业科技创新引领工程</a:t>
              </a:r>
              <a:endPara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" name="矩形 8"/>
          <p:cNvSpPr>
            <a:spLocks noChangeArrowheads="1"/>
          </p:cNvSpPr>
          <p:nvPr/>
        </p:nvSpPr>
        <p:spPr bwMode="auto">
          <a:xfrm>
            <a:off x="1296988" y="1795463"/>
            <a:ext cx="9853612" cy="3078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2400"/>
              </a:spcBef>
              <a:buSzPct val="300000"/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围绕科技创新驱动和建设种业强省，切实提高农业科技成果的转化率和贡献率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  <a:spcBef>
                <a:spcPts val="2400"/>
              </a:spcBef>
              <a:buSzPct val="300000"/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“十三五”期间，依托科技创新团队建设农业科技示范基地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1000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，培育农业科技示范户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万户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，扶持建设专业化骨干种业企业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7-10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家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、育繁推一体化现代农作物种业集团和畜禽种业核心企业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4-6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家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，新育成重大农作物新品种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和畜禽新品种（配套系）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以上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7351" name="组合 34"/>
          <p:cNvGrpSpPr>
            <a:grpSpLocks noChangeAspect="1"/>
          </p:cNvGrpSpPr>
          <p:nvPr/>
        </p:nvGrpSpPr>
        <p:grpSpPr bwMode="auto">
          <a:xfrm>
            <a:off x="893763" y="1900238"/>
            <a:ext cx="293687" cy="1179512"/>
            <a:chOff x="3649315" y="2276872"/>
            <a:chExt cx="245812" cy="981595"/>
          </a:xfrm>
        </p:grpSpPr>
        <p:sp>
          <p:nvSpPr>
            <p:cNvPr id="36" name="椭圆 14"/>
            <p:cNvSpPr/>
            <p:nvPr/>
          </p:nvSpPr>
          <p:spPr bwMode="auto">
            <a:xfrm>
              <a:off x="3649315" y="2276872"/>
              <a:ext cx="245812" cy="314428"/>
            </a:xfrm>
            <a:custGeom>
              <a:avLst/>
              <a:gdLst/>
              <a:ahLst/>
              <a:cxnLst/>
              <a:rect l="l" t="t" r="r" b="b"/>
              <a:pathLst>
                <a:path w="683568" h="864094">
                  <a:moveTo>
                    <a:pt x="341785" y="75471"/>
                  </a:moveTo>
                  <a:cubicBezTo>
                    <a:pt x="218037" y="75471"/>
                    <a:pt x="117720" y="175788"/>
                    <a:pt x="117720" y="299536"/>
                  </a:cubicBezTo>
                  <a:cubicBezTo>
                    <a:pt x="117720" y="423284"/>
                    <a:pt x="218037" y="523601"/>
                    <a:pt x="341785" y="523601"/>
                  </a:cubicBezTo>
                  <a:cubicBezTo>
                    <a:pt x="465533" y="523601"/>
                    <a:pt x="565850" y="423284"/>
                    <a:pt x="565850" y="299536"/>
                  </a:cubicBezTo>
                  <a:cubicBezTo>
                    <a:pt x="565850" y="175788"/>
                    <a:pt x="465533" y="75471"/>
                    <a:pt x="341785" y="75471"/>
                  </a:cubicBezTo>
                  <a:close/>
                  <a:moveTo>
                    <a:pt x="341784" y="0"/>
                  </a:moveTo>
                  <a:cubicBezTo>
                    <a:pt x="530546" y="0"/>
                    <a:pt x="683568" y="153022"/>
                    <a:pt x="683568" y="341784"/>
                  </a:cubicBezTo>
                  <a:cubicBezTo>
                    <a:pt x="683568" y="439085"/>
                    <a:pt x="642909" y="526890"/>
                    <a:pt x="577183" y="588642"/>
                  </a:cubicBezTo>
                  <a:lnTo>
                    <a:pt x="341597" y="864094"/>
                  </a:lnTo>
                  <a:lnTo>
                    <a:pt x="105111" y="587591"/>
                  </a:lnTo>
                  <a:cubicBezTo>
                    <a:pt x="87976" y="571864"/>
                    <a:pt x="72869" y="554041"/>
                    <a:pt x="59857" y="534679"/>
                  </a:cubicBezTo>
                  <a:lnTo>
                    <a:pt x="59306" y="534035"/>
                  </a:lnTo>
                  <a:lnTo>
                    <a:pt x="59325" y="534035"/>
                  </a:lnTo>
                  <a:cubicBezTo>
                    <a:pt x="21845" y="479324"/>
                    <a:pt x="0" y="413105"/>
                    <a:pt x="0" y="341784"/>
                  </a:cubicBezTo>
                  <a:cubicBezTo>
                    <a:pt x="0" y="153022"/>
                    <a:pt x="153022" y="0"/>
                    <a:pt x="341784" y="0"/>
                  </a:cubicBezTo>
                  <a:close/>
                </a:path>
              </a:pathLst>
            </a:custGeom>
            <a:solidFill>
              <a:srgbClr val="D24726"/>
            </a:soli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" name="椭圆 14"/>
            <p:cNvSpPr/>
            <p:nvPr/>
          </p:nvSpPr>
          <p:spPr bwMode="auto">
            <a:xfrm>
              <a:off x="3649315" y="2944039"/>
              <a:ext cx="245812" cy="314428"/>
            </a:xfrm>
            <a:custGeom>
              <a:avLst/>
              <a:gdLst/>
              <a:ahLst/>
              <a:cxnLst/>
              <a:rect l="l" t="t" r="r" b="b"/>
              <a:pathLst>
                <a:path w="683568" h="864094">
                  <a:moveTo>
                    <a:pt x="341785" y="75471"/>
                  </a:moveTo>
                  <a:cubicBezTo>
                    <a:pt x="218037" y="75471"/>
                    <a:pt x="117720" y="175788"/>
                    <a:pt x="117720" y="299536"/>
                  </a:cubicBezTo>
                  <a:cubicBezTo>
                    <a:pt x="117720" y="423284"/>
                    <a:pt x="218037" y="523601"/>
                    <a:pt x="341785" y="523601"/>
                  </a:cubicBezTo>
                  <a:cubicBezTo>
                    <a:pt x="465533" y="523601"/>
                    <a:pt x="565850" y="423284"/>
                    <a:pt x="565850" y="299536"/>
                  </a:cubicBezTo>
                  <a:cubicBezTo>
                    <a:pt x="565850" y="175788"/>
                    <a:pt x="465533" y="75471"/>
                    <a:pt x="341785" y="75471"/>
                  </a:cubicBezTo>
                  <a:close/>
                  <a:moveTo>
                    <a:pt x="341784" y="0"/>
                  </a:moveTo>
                  <a:cubicBezTo>
                    <a:pt x="530546" y="0"/>
                    <a:pt x="683568" y="153022"/>
                    <a:pt x="683568" y="341784"/>
                  </a:cubicBezTo>
                  <a:cubicBezTo>
                    <a:pt x="683568" y="439085"/>
                    <a:pt x="642909" y="526890"/>
                    <a:pt x="577183" y="588642"/>
                  </a:cubicBezTo>
                  <a:lnTo>
                    <a:pt x="341597" y="864094"/>
                  </a:lnTo>
                  <a:lnTo>
                    <a:pt x="105111" y="587591"/>
                  </a:lnTo>
                  <a:cubicBezTo>
                    <a:pt x="87976" y="571864"/>
                    <a:pt x="72869" y="554041"/>
                    <a:pt x="59857" y="534679"/>
                  </a:cubicBezTo>
                  <a:lnTo>
                    <a:pt x="59306" y="534035"/>
                  </a:lnTo>
                  <a:lnTo>
                    <a:pt x="59325" y="534035"/>
                  </a:lnTo>
                  <a:cubicBezTo>
                    <a:pt x="21845" y="479324"/>
                    <a:pt x="0" y="413105"/>
                    <a:pt x="0" y="341784"/>
                  </a:cubicBezTo>
                  <a:cubicBezTo>
                    <a:pt x="0" y="153022"/>
                    <a:pt x="153022" y="0"/>
                    <a:pt x="341784" y="0"/>
                  </a:cubicBezTo>
                  <a:close/>
                </a:path>
              </a:pathLst>
            </a:custGeom>
            <a:solidFill>
              <a:srgbClr val="D24726"/>
            </a:soli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370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45" name="椭圆 44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右箭头 63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8371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66" name="椭圆 6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右箭头 70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58372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53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8373" name="组合 26"/>
          <p:cNvGrpSpPr/>
          <p:nvPr/>
        </p:nvGrpSpPr>
        <p:grpSpPr bwMode="auto">
          <a:xfrm>
            <a:off x="0" y="619125"/>
            <a:ext cx="5199063" cy="493713"/>
            <a:chOff x="0" y="619738"/>
            <a:chExt cx="3370216" cy="493479"/>
          </a:xfrm>
        </p:grpSpPr>
        <p:grpSp>
          <p:nvGrpSpPr>
            <p:cNvPr id="5" name="组合 71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30" name="矩形 29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" name="直角三角形 30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58379" name="文本框 85"/>
            <p:cNvSpPr txBox="1">
              <a:spLocks noChangeArrowheads="1"/>
            </p:cNvSpPr>
            <p:nvPr/>
          </p:nvSpPr>
          <p:spPr bwMode="auto">
            <a:xfrm>
              <a:off x="100353" y="638841"/>
              <a:ext cx="3160505" cy="461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（七）农产品质量安全保障工程</a:t>
              </a:r>
              <a:endPara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9398" name="矩形 8"/>
          <p:cNvSpPr>
            <a:spLocks noChangeArrowheads="1"/>
          </p:cNvSpPr>
          <p:nvPr/>
        </p:nvSpPr>
        <p:spPr bwMode="auto">
          <a:xfrm>
            <a:off x="1296988" y="1795463"/>
            <a:ext cx="10002837" cy="23764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Bef>
                <a:spcPts val="2400"/>
              </a:spcBef>
              <a:buSzPct val="300000"/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推进农产品质量安全追溯体系、农产品质量安全监管体系建设，提升农作物重大病虫害统防统治、动物疫病预防控能力，全力打造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国家农产品质量安全示范省</a:t>
            </a:r>
            <a:endParaRPr lang="zh-CN" altLang="en-US" sz="2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  <a:spcBef>
                <a:spcPts val="2400"/>
              </a:spcBef>
              <a:buSzPct val="300000"/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争取全省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90%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以上规模生产经营主体纳入农产品质量追溯信息平台信息库管理，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80%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涉农县完成农产品质量安全放心县创建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8375" name="组合 34"/>
          <p:cNvGrpSpPr>
            <a:grpSpLocks noChangeAspect="1"/>
          </p:cNvGrpSpPr>
          <p:nvPr/>
        </p:nvGrpSpPr>
        <p:grpSpPr bwMode="auto">
          <a:xfrm>
            <a:off x="893763" y="1900238"/>
            <a:ext cx="293687" cy="1778000"/>
            <a:chOff x="3649315" y="2276872"/>
            <a:chExt cx="245812" cy="1482078"/>
          </a:xfrm>
        </p:grpSpPr>
        <p:sp>
          <p:nvSpPr>
            <p:cNvPr id="36" name="椭圆 14"/>
            <p:cNvSpPr/>
            <p:nvPr/>
          </p:nvSpPr>
          <p:spPr bwMode="auto">
            <a:xfrm>
              <a:off x="3649315" y="2276872"/>
              <a:ext cx="245812" cy="314942"/>
            </a:xfrm>
            <a:custGeom>
              <a:avLst/>
              <a:gdLst/>
              <a:ahLst/>
              <a:cxnLst/>
              <a:rect l="l" t="t" r="r" b="b"/>
              <a:pathLst>
                <a:path w="683568" h="864094">
                  <a:moveTo>
                    <a:pt x="341785" y="75471"/>
                  </a:moveTo>
                  <a:cubicBezTo>
                    <a:pt x="218037" y="75471"/>
                    <a:pt x="117720" y="175788"/>
                    <a:pt x="117720" y="299536"/>
                  </a:cubicBezTo>
                  <a:cubicBezTo>
                    <a:pt x="117720" y="423284"/>
                    <a:pt x="218037" y="523601"/>
                    <a:pt x="341785" y="523601"/>
                  </a:cubicBezTo>
                  <a:cubicBezTo>
                    <a:pt x="465533" y="523601"/>
                    <a:pt x="565850" y="423284"/>
                    <a:pt x="565850" y="299536"/>
                  </a:cubicBezTo>
                  <a:cubicBezTo>
                    <a:pt x="565850" y="175788"/>
                    <a:pt x="465533" y="75471"/>
                    <a:pt x="341785" y="75471"/>
                  </a:cubicBezTo>
                  <a:close/>
                  <a:moveTo>
                    <a:pt x="341784" y="0"/>
                  </a:moveTo>
                  <a:cubicBezTo>
                    <a:pt x="530546" y="0"/>
                    <a:pt x="683568" y="153022"/>
                    <a:pt x="683568" y="341784"/>
                  </a:cubicBezTo>
                  <a:cubicBezTo>
                    <a:pt x="683568" y="439085"/>
                    <a:pt x="642909" y="526890"/>
                    <a:pt x="577183" y="588642"/>
                  </a:cubicBezTo>
                  <a:lnTo>
                    <a:pt x="341597" y="864094"/>
                  </a:lnTo>
                  <a:lnTo>
                    <a:pt x="105111" y="587591"/>
                  </a:lnTo>
                  <a:cubicBezTo>
                    <a:pt x="87976" y="571864"/>
                    <a:pt x="72869" y="554041"/>
                    <a:pt x="59857" y="534679"/>
                  </a:cubicBezTo>
                  <a:lnTo>
                    <a:pt x="59306" y="534035"/>
                  </a:lnTo>
                  <a:lnTo>
                    <a:pt x="59325" y="534035"/>
                  </a:lnTo>
                  <a:cubicBezTo>
                    <a:pt x="21845" y="479324"/>
                    <a:pt x="0" y="413105"/>
                    <a:pt x="0" y="341784"/>
                  </a:cubicBezTo>
                  <a:cubicBezTo>
                    <a:pt x="0" y="153022"/>
                    <a:pt x="153022" y="0"/>
                    <a:pt x="341784" y="0"/>
                  </a:cubicBezTo>
                  <a:close/>
                </a:path>
              </a:pathLst>
            </a:custGeom>
            <a:solidFill>
              <a:srgbClr val="D24726"/>
            </a:soli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" name="椭圆 14"/>
            <p:cNvSpPr/>
            <p:nvPr/>
          </p:nvSpPr>
          <p:spPr bwMode="auto">
            <a:xfrm>
              <a:off x="3649315" y="3444008"/>
              <a:ext cx="245812" cy="314942"/>
            </a:xfrm>
            <a:custGeom>
              <a:avLst/>
              <a:gdLst/>
              <a:ahLst/>
              <a:cxnLst/>
              <a:rect l="l" t="t" r="r" b="b"/>
              <a:pathLst>
                <a:path w="683568" h="864094">
                  <a:moveTo>
                    <a:pt x="341785" y="75471"/>
                  </a:moveTo>
                  <a:cubicBezTo>
                    <a:pt x="218037" y="75471"/>
                    <a:pt x="117720" y="175788"/>
                    <a:pt x="117720" y="299536"/>
                  </a:cubicBezTo>
                  <a:cubicBezTo>
                    <a:pt x="117720" y="423284"/>
                    <a:pt x="218037" y="523601"/>
                    <a:pt x="341785" y="523601"/>
                  </a:cubicBezTo>
                  <a:cubicBezTo>
                    <a:pt x="465533" y="523601"/>
                    <a:pt x="565850" y="423284"/>
                    <a:pt x="565850" y="299536"/>
                  </a:cubicBezTo>
                  <a:cubicBezTo>
                    <a:pt x="565850" y="175788"/>
                    <a:pt x="465533" y="75471"/>
                    <a:pt x="341785" y="75471"/>
                  </a:cubicBezTo>
                  <a:close/>
                  <a:moveTo>
                    <a:pt x="341784" y="0"/>
                  </a:moveTo>
                  <a:cubicBezTo>
                    <a:pt x="530546" y="0"/>
                    <a:pt x="683568" y="153022"/>
                    <a:pt x="683568" y="341784"/>
                  </a:cubicBezTo>
                  <a:cubicBezTo>
                    <a:pt x="683568" y="439085"/>
                    <a:pt x="642909" y="526890"/>
                    <a:pt x="577183" y="588642"/>
                  </a:cubicBezTo>
                  <a:lnTo>
                    <a:pt x="341597" y="864094"/>
                  </a:lnTo>
                  <a:lnTo>
                    <a:pt x="105111" y="587591"/>
                  </a:lnTo>
                  <a:cubicBezTo>
                    <a:pt x="87976" y="571864"/>
                    <a:pt x="72869" y="554041"/>
                    <a:pt x="59857" y="534679"/>
                  </a:cubicBezTo>
                  <a:lnTo>
                    <a:pt x="59306" y="534035"/>
                  </a:lnTo>
                  <a:lnTo>
                    <a:pt x="59325" y="534035"/>
                  </a:lnTo>
                  <a:cubicBezTo>
                    <a:pt x="21845" y="479324"/>
                    <a:pt x="0" y="413105"/>
                    <a:pt x="0" y="341784"/>
                  </a:cubicBezTo>
                  <a:cubicBezTo>
                    <a:pt x="0" y="153022"/>
                    <a:pt x="153022" y="0"/>
                    <a:pt x="341784" y="0"/>
                  </a:cubicBezTo>
                  <a:close/>
                </a:path>
              </a:pathLst>
            </a:custGeom>
            <a:solidFill>
              <a:srgbClr val="D24726"/>
            </a:soli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394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45" name="椭圆 44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右箭头 63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9395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66" name="椭圆 6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右箭头 70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59396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54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9397" name="组合 26"/>
          <p:cNvGrpSpPr/>
          <p:nvPr/>
        </p:nvGrpSpPr>
        <p:grpSpPr bwMode="auto">
          <a:xfrm>
            <a:off x="0" y="619125"/>
            <a:ext cx="5854700" cy="493713"/>
            <a:chOff x="0" y="619738"/>
            <a:chExt cx="3370216" cy="493479"/>
          </a:xfrm>
        </p:grpSpPr>
        <p:grpSp>
          <p:nvGrpSpPr>
            <p:cNvPr id="5" name="组合 71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30" name="矩形 29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" name="直角三角形 30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59403" name="文本框 85"/>
            <p:cNvSpPr txBox="1">
              <a:spLocks noChangeArrowheads="1"/>
            </p:cNvSpPr>
            <p:nvPr/>
          </p:nvSpPr>
          <p:spPr bwMode="auto">
            <a:xfrm>
              <a:off x="100353" y="638841"/>
              <a:ext cx="3160505" cy="461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（八）新型农业经营主体培育工程</a:t>
              </a:r>
              <a:endPara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" name="矩形 8"/>
          <p:cNvSpPr>
            <a:spLocks noChangeArrowheads="1"/>
          </p:cNvSpPr>
          <p:nvPr/>
        </p:nvSpPr>
        <p:spPr bwMode="auto">
          <a:xfrm>
            <a:off x="1296988" y="1795463"/>
            <a:ext cx="10002837" cy="2892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Bef>
                <a:spcPts val="2400"/>
              </a:spcBef>
              <a:buSzPct val="300000"/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围绕培育壮大新型主体、推进多种形式适度规模经营，加快农村承包地确权登记颁证和赋权活权，完善农业政策性保险，推进农业信贷担保体系建设，组织实施农民专业合作社扶持建设、农业产业化贴息、大学生从事现代农业补助等项目，着力推动家庭农场、专业大户、农民合作社、农业产业化龙头企业等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各类新型农业经营主体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发展壮大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2400"/>
              </a:spcBef>
              <a:buSzPct val="300000"/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全省各类新型农业经营主体达到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万家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，农村承包耕地流转面积突破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1000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万亩</a:t>
            </a:r>
            <a:endParaRPr lang="zh-CN" altLang="en-US" sz="2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9399" name="组合 34"/>
          <p:cNvGrpSpPr>
            <a:grpSpLocks noChangeAspect="1"/>
          </p:cNvGrpSpPr>
          <p:nvPr/>
        </p:nvGrpSpPr>
        <p:grpSpPr bwMode="auto">
          <a:xfrm>
            <a:off x="893763" y="1900238"/>
            <a:ext cx="293687" cy="2679700"/>
            <a:chOff x="3649315" y="2276872"/>
            <a:chExt cx="245812" cy="2232683"/>
          </a:xfrm>
        </p:grpSpPr>
        <p:sp>
          <p:nvSpPr>
            <p:cNvPr id="36" name="椭圆 14"/>
            <p:cNvSpPr/>
            <p:nvPr/>
          </p:nvSpPr>
          <p:spPr bwMode="auto">
            <a:xfrm>
              <a:off x="3649315" y="2276872"/>
              <a:ext cx="245812" cy="314798"/>
            </a:xfrm>
            <a:custGeom>
              <a:avLst/>
              <a:gdLst/>
              <a:ahLst/>
              <a:cxnLst/>
              <a:rect l="l" t="t" r="r" b="b"/>
              <a:pathLst>
                <a:path w="683568" h="864094">
                  <a:moveTo>
                    <a:pt x="341785" y="75471"/>
                  </a:moveTo>
                  <a:cubicBezTo>
                    <a:pt x="218037" y="75471"/>
                    <a:pt x="117720" y="175788"/>
                    <a:pt x="117720" y="299536"/>
                  </a:cubicBezTo>
                  <a:cubicBezTo>
                    <a:pt x="117720" y="423284"/>
                    <a:pt x="218037" y="523601"/>
                    <a:pt x="341785" y="523601"/>
                  </a:cubicBezTo>
                  <a:cubicBezTo>
                    <a:pt x="465533" y="523601"/>
                    <a:pt x="565850" y="423284"/>
                    <a:pt x="565850" y="299536"/>
                  </a:cubicBezTo>
                  <a:cubicBezTo>
                    <a:pt x="565850" y="175788"/>
                    <a:pt x="465533" y="75471"/>
                    <a:pt x="341785" y="75471"/>
                  </a:cubicBezTo>
                  <a:close/>
                  <a:moveTo>
                    <a:pt x="341784" y="0"/>
                  </a:moveTo>
                  <a:cubicBezTo>
                    <a:pt x="530546" y="0"/>
                    <a:pt x="683568" y="153022"/>
                    <a:pt x="683568" y="341784"/>
                  </a:cubicBezTo>
                  <a:cubicBezTo>
                    <a:pt x="683568" y="439085"/>
                    <a:pt x="642909" y="526890"/>
                    <a:pt x="577183" y="588642"/>
                  </a:cubicBezTo>
                  <a:lnTo>
                    <a:pt x="341597" y="864094"/>
                  </a:lnTo>
                  <a:lnTo>
                    <a:pt x="105111" y="587591"/>
                  </a:lnTo>
                  <a:cubicBezTo>
                    <a:pt x="87976" y="571864"/>
                    <a:pt x="72869" y="554041"/>
                    <a:pt x="59857" y="534679"/>
                  </a:cubicBezTo>
                  <a:lnTo>
                    <a:pt x="59306" y="534035"/>
                  </a:lnTo>
                  <a:lnTo>
                    <a:pt x="59325" y="534035"/>
                  </a:lnTo>
                  <a:cubicBezTo>
                    <a:pt x="21845" y="479324"/>
                    <a:pt x="0" y="413105"/>
                    <a:pt x="0" y="341784"/>
                  </a:cubicBezTo>
                  <a:cubicBezTo>
                    <a:pt x="0" y="153022"/>
                    <a:pt x="153022" y="0"/>
                    <a:pt x="341784" y="0"/>
                  </a:cubicBezTo>
                  <a:close/>
                </a:path>
              </a:pathLst>
            </a:custGeom>
            <a:solidFill>
              <a:srgbClr val="D24726"/>
            </a:soli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" name="椭圆 14"/>
            <p:cNvSpPr/>
            <p:nvPr/>
          </p:nvSpPr>
          <p:spPr bwMode="auto">
            <a:xfrm>
              <a:off x="3649315" y="4194757"/>
              <a:ext cx="245812" cy="314798"/>
            </a:xfrm>
            <a:custGeom>
              <a:avLst/>
              <a:gdLst/>
              <a:ahLst/>
              <a:cxnLst/>
              <a:rect l="l" t="t" r="r" b="b"/>
              <a:pathLst>
                <a:path w="683568" h="864094">
                  <a:moveTo>
                    <a:pt x="341785" y="75471"/>
                  </a:moveTo>
                  <a:cubicBezTo>
                    <a:pt x="218037" y="75471"/>
                    <a:pt x="117720" y="175788"/>
                    <a:pt x="117720" y="299536"/>
                  </a:cubicBezTo>
                  <a:cubicBezTo>
                    <a:pt x="117720" y="423284"/>
                    <a:pt x="218037" y="523601"/>
                    <a:pt x="341785" y="523601"/>
                  </a:cubicBezTo>
                  <a:cubicBezTo>
                    <a:pt x="465533" y="523601"/>
                    <a:pt x="565850" y="423284"/>
                    <a:pt x="565850" y="299536"/>
                  </a:cubicBezTo>
                  <a:cubicBezTo>
                    <a:pt x="565850" y="175788"/>
                    <a:pt x="465533" y="75471"/>
                    <a:pt x="341785" y="75471"/>
                  </a:cubicBezTo>
                  <a:close/>
                  <a:moveTo>
                    <a:pt x="341784" y="0"/>
                  </a:moveTo>
                  <a:cubicBezTo>
                    <a:pt x="530546" y="0"/>
                    <a:pt x="683568" y="153022"/>
                    <a:pt x="683568" y="341784"/>
                  </a:cubicBezTo>
                  <a:cubicBezTo>
                    <a:pt x="683568" y="439085"/>
                    <a:pt x="642909" y="526890"/>
                    <a:pt x="577183" y="588642"/>
                  </a:cubicBezTo>
                  <a:lnTo>
                    <a:pt x="341597" y="864094"/>
                  </a:lnTo>
                  <a:lnTo>
                    <a:pt x="105111" y="587591"/>
                  </a:lnTo>
                  <a:cubicBezTo>
                    <a:pt x="87976" y="571864"/>
                    <a:pt x="72869" y="554041"/>
                    <a:pt x="59857" y="534679"/>
                  </a:cubicBezTo>
                  <a:lnTo>
                    <a:pt x="59306" y="534035"/>
                  </a:lnTo>
                  <a:lnTo>
                    <a:pt x="59325" y="534035"/>
                  </a:lnTo>
                  <a:cubicBezTo>
                    <a:pt x="21845" y="479324"/>
                    <a:pt x="0" y="413105"/>
                    <a:pt x="0" y="341784"/>
                  </a:cubicBezTo>
                  <a:cubicBezTo>
                    <a:pt x="0" y="153022"/>
                    <a:pt x="153022" y="0"/>
                    <a:pt x="341784" y="0"/>
                  </a:cubicBezTo>
                  <a:close/>
                </a:path>
              </a:pathLst>
            </a:custGeom>
            <a:solidFill>
              <a:srgbClr val="D24726"/>
            </a:soli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35488" y="2005013"/>
            <a:ext cx="4032250" cy="26463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保障措施</a:t>
            </a:r>
            <a:endParaRPr lang="en-US" altLang="zh-CN" sz="6600" b="1" dirty="0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加强组织领导，推动规划顺利实施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强化政策保障，改善农业发展环境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加大投入力度，夯实农业发展基础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加快改革创新，增强农业发展活力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推进依法治农，提升管理服务水平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419" name="TextBox 4"/>
          <p:cNvSpPr txBox="1">
            <a:spLocks noChangeArrowheads="1"/>
          </p:cNvSpPr>
          <p:nvPr/>
        </p:nvSpPr>
        <p:spPr bwMode="auto">
          <a:xfrm>
            <a:off x="1897063" y="1497013"/>
            <a:ext cx="2654300" cy="275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7300">
                <a:solidFill>
                  <a:srgbClr val="E74C2E"/>
                </a:solidFill>
                <a:latin typeface="Latha" pitchFamily="34" charset="0"/>
              </a:rPr>
              <a:t>[</a:t>
            </a:r>
            <a:r>
              <a:rPr lang="en-US" altLang="zh-CN" sz="17300">
                <a:solidFill>
                  <a:srgbClr val="E74C2E"/>
                </a:solidFill>
                <a:latin typeface="FrankRuehl" pitchFamily="34" charset="-79"/>
                <a:cs typeface="FrankRuehl" pitchFamily="34" charset="-79"/>
              </a:rPr>
              <a:t>6</a:t>
            </a:r>
            <a:r>
              <a:rPr lang="en-US" altLang="zh-CN" sz="17300">
                <a:solidFill>
                  <a:srgbClr val="E74C2E"/>
                </a:solidFill>
                <a:latin typeface="Latha" pitchFamily="34" charset="0"/>
              </a:rPr>
              <a:t>]</a:t>
            </a:r>
            <a:endParaRPr lang="zh-CN" altLang="en-US" sz="17300">
              <a:solidFill>
                <a:srgbClr val="E74C2E"/>
              </a:solidFill>
              <a:latin typeface="Latha" pitchFamily="34" charset="0"/>
            </a:endParaRPr>
          </a:p>
        </p:txBody>
      </p:sp>
      <p:grpSp>
        <p:nvGrpSpPr>
          <p:cNvPr id="60420" name="组合 34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7" name="椭圆 6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右箭头 7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0421" name="组合 42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10" name="椭圆 9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右箭头 10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0422" name="文本框 45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55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42" name="组合 8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5" name="椭圆 4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右箭头 5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1443" name="组合 12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14" name="椭圆 13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右箭头 14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714375" y="447675"/>
            <a:ext cx="1239838" cy="325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131426"/>
                </a:solidFill>
                <a:latin typeface="微软雅黑" pitchFamily="34" charset="-122"/>
                <a:ea typeface="微软雅黑" pitchFamily="34" charset="-122"/>
              </a:rPr>
              <a:t>附表</a:t>
            </a:r>
            <a:endParaRPr lang="zh-CN" altLang="en-US" sz="2800" dirty="0">
              <a:solidFill>
                <a:srgbClr val="1314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0" y="-31750"/>
            <a:ext cx="12204700" cy="779463"/>
          </a:xfrm>
          <a:custGeom>
            <a:avLst/>
            <a:gdLst>
              <a:gd name="connsiteX0" fmla="*/ 0 w 12204032"/>
              <a:gd name="connsiteY0" fmla="*/ 0 h 780346"/>
              <a:gd name="connsiteX1" fmla="*/ 242872 w 12204032"/>
              <a:gd name="connsiteY1" fmla="*/ 0 h 780346"/>
              <a:gd name="connsiteX2" fmla="*/ 619171 w 12204032"/>
              <a:gd name="connsiteY2" fmla="*/ 0 h 780346"/>
              <a:gd name="connsiteX3" fmla="*/ 4327279 w 12204032"/>
              <a:gd name="connsiteY3" fmla="*/ 0 h 780346"/>
              <a:gd name="connsiteX4" fmla="*/ 12204032 w 12204032"/>
              <a:gd name="connsiteY4" fmla="*/ 0 h 780346"/>
              <a:gd name="connsiteX5" fmla="*/ 12204032 w 12204032"/>
              <a:gd name="connsiteY5" fmla="*/ 780346 h 780346"/>
              <a:gd name="connsiteX6" fmla="*/ 9742733 w 12204032"/>
              <a:gd name="connsiteY6" fmla="*/ 780346 h 780346"/>
              <a:gd name="connsiteX7" fmla="*/ 5989671 w 12204032"/>
              <a:gd name="connsiteY7" fmla="*/ 780346 h 780346"/>
              <a:gd name="connsiteX8" fmla="*/ 4855248 w 12204032"/>
              <a:gd name="connsiteY8" fmla="*/ 780346 h 780346"/>
              <a:gd name="connsiteX9" fmla="*/ 4327279 w 12204032"/>
              <a:gd name="connsiteY9" fmla="*/ 780346 h 780346"/>
              <a:gd name="connsiteX10" fmla="*/ 1905263 w 12204032"/>
              <a:gd name="connsiteY10" fmla="*/ 780346 h 780346"/>
              <a:gd name="connsiteX11" fmla="*/ 1902024 w 12204032"/>
              <a:gd name="connsiteY11" fmla="*/ 759132 h 780346"/>
              <a:gd name="connsiteX12" fmla="*/ 1338051 w 12204032"/>
              <a:gd name="connsiteY12" fmla="*/ 299480 h 780346"/>
              <a:gd name="connsiteX13" fmla="*/ 774078 w 12204032"/>
              <a:gd name="connsiteY13" fmla="*/ 759132 h 780346"/>
              <a:gd name="connsiteX14" fmla="*/ 770839 w 12204032"/>
              <a:gd name="connsiteY14" fmla="*/ 780346 h 780346"/>
              <a:gd name="connsiteX15" fmla="*/ 619171 w 12204032"/>
              <a:gd name="connsiteY15" fmla="*/ 780346 h 780346"/>
              <a:gd name="connsiteX16" fmla="*/ 242872 w 12204032"/>
              <a:gd name="connsiteY16" fmla="*/ 780346 h 780346"/>
              <a:gd name="connsiteX17" fmla="*/ 0 w 12204032"/>
              <a:gd name="connsiteY17" fmla="*/ 780346 h 78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204032" h="780346">
                <a:moveTo>
                  <a:pt x="0" y="0"/>
                </a:moveTo>
                <a:lnTo>
                  <a:pt x="242872" y="0"/>
                </a:lnTo>
                <a:lnTo>
                  <a:pt x="619171" y="0"/>
                </a:lnTo>
                <a:lnTo>
                  <a:pt x="4327279" y="0"/>
                </a:lnTo>
                <a:lnTo>
                  <a:pt x="12204032" y="0"/>
                </a:lnTo>
                <a:lnTo>
                  <a:pt x="12204032" y="780346"/>
                </a:lnTo>
                <a:lnTo>
                  <a:pt x="9742733" y="780346"/>
                </a:lnTo>
                <a:lnTo>
                  <a:pt x="5989671" y="780346"/>
                </a:lnTo>
                <a:lnTo>
                  <a:pt x="4855248" y="780346"/>
                </a:lnTo>
                <a:lnTo>
                  <a:pt x="4327279" y="780346"/>
                </a:lnTo>
                <a:lnTo>
                  <a:pt x="1905263" y="780346"/>
                </a:lnTo>
                <a:lnTo>
                  <a:pt x="1902024" y="759132"/>
                </a:lnTo>
                <a:cubicBezTo>
                  <a:pt x="1848345" y="496809"/>
                  <a:pt x="1616242" y="299480"/>
                  <a:pt x="1338051" y="299480"/>
                </a:cubicBezTo>
                <a:cubicBezTo>
                  <a:pt x="1059860" y="299480"/>
                  <a:pt x="827757" y="496809"/>
                  <a:pt x="774078" y="759132"/>
                </a:cubicBezTo>
                <a:lnTo>
                  <a:pt x="770839" y="780346"/>
                </a:lnTo>
                <a:lnTo>
                  <a:pt x="619171" y="780346"/>
                </a:lnTo>
                <a:lnTo>
                  <a:pt x="242872" y="780346"/>
                </a:lnTo>
                <a:lnTo>
                  <a:pt x="0" y="780346"/>
                </a:lnTo>
                <a:close/>
              </a:path>
            </a:pathLst>
          </a:cu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446" name="文本框 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56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1447" name="组合 22"/>
          <p:cNvGrpSpPr/>
          <p:nvPr/>
        </p:nvGrpSpPr>
        <p:grpSpPr bwMode="auto">
          <a:xfrm>
            <a:off x="850900" y="1084263"/>
            <a:ext cx="8423275" cy="511175"/>
            <a:chOff x="1000232" y="4346522"/>
            <a:chExt cx="7907254" cy="510461"/>
          </a:xfrm>
        </p:grpSpPr>
        <p:sp>
          <p:nvSpPr>
            <p:cNvPr id="61449" name="矩形 26"/>
            <p:cNvSpPr>
              <a:spLocks noChangeArrowheads="1"/>
            </p:cNvSpPr>
            <p:nvPr/>
          </p:nvSpPr>
          <p:spPr bwMode="auto">
            <a:xfrm>
              <a:off x="1490663" y="4346522"/>
              <a:ext cx="7416823" cy="510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2400" b="1">
                  <a:solidFill>
                    <a:srgbClr val="E74C2E"/>
                  </a:solidFill>
                  <a:latin typeface="微软雅黑" pitchFamily="34" charset="-122"/>
                  <a:ea typeface="微软雅黑" pitchFamily="34" charset="-122"/>
                </a:rPr>
                <a:t>“十三五”规划重点工程百个支撑项目</a:t>
              </a:r>
              <a:endPara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TextBox 47"/>
            <p:cNvSpPr txBox="1"/>
            <p:nvPr/>
          </p:nvSpPr>
          <p:spPr>
            <a:xfrm>
              <a:off x="1000232" y="4419445"/>
              <a:ext cx="490292" cy="36937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dirty="0">
                  <a:solidFill>
                    <a:schemeClr val="bg1"/>
                  </a:solidFill>
                  <a:latin typeface="Impact" pitchFamily="34" charset="0"/>
                  <a:ea typeface="Arial Unicode MS" pitchFamily="34" charset="-122"/>
                  <a:cs typeface="Arial Unicode MS" pitchFamily="34" charset="-122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62473" name="矩形 30"/>
          <p:cNvSpPr>
            <a:spLocks noChangeArrowheads="1"/>
          </p:cNvSpPr>
          <p:nvPr/>
        </p:nvSpPr>
        <p:spPr bwMode="auto">
          <a:xfrm>
            <a:off x="1482725" y="1951038"/>
            <a:ext cx="6310313" cy="12803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40000"/>
              </a:lnSpc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  围绕八大工程实施，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设立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配套项目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40000"/>
              </a:lnSpc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  省以上财政规划五年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投入</a:t>
            </a:r>
            <a:r>
              <a:rPr lang="en-US" altLang="zh-CN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300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亿元</a:t>
            </a:r>
            <a:endParaRPr lang="zh-CN" altLang="en-US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466" name="组合 8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5" name="椭圆 4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右箭头 5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2467" name="组合 12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14" name="椭圆 13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右箭头 14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714375" y="447675"/>
            <a:ext cx="1239838" cy="325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131426"/>
                </a:solidFill>
                <a:latin typeface="微软雅黑" pitchFamily="34" charset="-122"/>
                <a:ea typeface="微软雅黑" pitchFamily="34" charset="-122"/>
              </a:rPr>
              <a:t>说明</a:t>
            </a:r>
            <a:endParaRPr lang="zh-CN" altLang="en-US" sz="2800" dirty="0">
              <a:solidFill>
                <a:srgbClr val="1314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0" y="-31750"/>
            <a:ext cx="12204700" cy="779463"/>
          </a:xfrm>
          <a:custGeom>
            <a:avLst/>
            <a:gdLst>
              <a:gd name="connsiteX0" fmla="*/ 0 w 12204032"/>
              <a:gd name="connsiteY0" fmla="*/ 0 h 780346"/>
              <a:gd name="connsiteX1" fmla="*/ 242872 w 12204032"/>
              <a:gd name="connsiteY1" fmla="*/ 0 h 780346"/>
              <a:gd name="connsiteX2" fmla="*/ 619171 w 12204032"/>
              <a:gd name="connsiteY2" fmla="*/ 0 h 780346"/>
              <a:gd name="connsiteX3" fmla="*/ 4327279 w 12204032"/>
              <a:gd name="connsiteY3" fmla="*/ 0 h 780346"/>
              <a:gd name="connsiteX4" fmla="*/ 12204032 w 12204032"/>
              <a:gd name="connsiteY4" fmla="*/ 0 h 780346"/>
              <a:gd name="connsiteX5" fmla="*/ 12204032 w 12204032"/>
              <a:gd name="connsiteY5" fmla="*/ 780346 h 780346"/>
              <a:gd name="connsiteX6" fmla="*/ 9742733 w 12204032"/>
              <a:gd name="connsiteY6" fmla="*/ 780346 h 780346"/>
              <a:gd name="connsiteX7" fmla="*/ 5989671 w 12204032"/>
              <a:gd name="connsiteY7" fmla="*/ 780346 h 780346"/>
              <a:gd name="connsiteX8" fmla="*/ 4855248 w 12204032"/>
              <a:gd name="connsiteY8" fmla="*/ 780346 h 780346"/>
              <a:gd name="connsiteX9" fmla="*/ 4327279 w 12204032"/>
              <a:gd name="connsiteY9" fmla="*/ 780346 h 780346"/>
              <a:gd name="connsiteX10" fmla="*/ 1905263 w 12204032"/>
              <a:gd name="connsiteY10" fmla="*/ 780346 h 780346"/>
              <a:gd name="connsiteX11" fmla="*/ 1902024 w 12204032"/>
              <a:gd name="connsiteY11" fmla="*/ 759132 h 780346"/>
              <a:gd name="connsiteX12" fmla="*/ 1338051 w 12204032"/>
              <a:gd name="connsiteY12" fmla="*/ 299480 h 780346"/>
              <a:gd name="connsiteX13" fmla="*/ 774078 w 12204032"/>
              <a:gd name="connsiteY13" fmla="*/ 759132 h 780346"/>
              <a:gd name="connsiteX14" fmla="*/ 770839 w 12204032"/>
              <a:gd name="connsiteY14" fmla="*/ 780346 h 780346"/>
              <a:gd name="connsiteX15" fmla="*/ 619171 w 12204032"/>
              <a:gd name="connsiteY15" fmla="*/ 780346 h 780346"/>
              <a:gd name="connsiteX16" fmla="*/ 242872 w 12204032"/>
              <a:gd name="connsiteY16" fmla="*/ 780346 h 780346"/>
              <a:gd name="connsiteX17" fmla="*/ 0 w 12204032"/>
              <a:gd name="connsiteY17" fmla="*/ 780346 h 78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204032" h="780346">
                <a:moveTo>
                  <a:pt x="0" y="0"/>
                </a:moveTo>
                <a:lnTo>
                  <a:pt x="242872" y="0"/>
                </a:lnTo>
                <a:lnTo>
                  <a:pt x="619171" y="0"/>
                </a:lnTo>
                <a:lnTo>
                  <a:pt x="4327279" y="0"/>
                </a:lnTo>
                <a:lnTo>
                  <a:pt x="12204032" y="0"/>
                </a:lnTo>
                <a:lnTo>
                  <a:pt x="12204032" y="780346"/>
                </a:lnTo>
                <a:lnTo>
                  <a:pt x="9742733" y="780346"/>
                </a:lnTo>
                <a:lnTo>
                  <a:pt x="5989671" y="780346"/>
                </a:lnTo>
                <a:lnTo>
                  <a:pt x="4855248" y="780346"/>
                </a:lnTo>
                <a:lnTo>
                  <a:pt x="4327279" y="780346"/>
                </a:lnTo>
                <a:lnTo>
                  <a:pt x="1905263" y="780346"/>
                </a:lnTo>
                <a:lnTo>
                  <a:pt x="1902024" y="759132"/>
                </a:lnTo>
                <a:cubicBezTo>
                  <a:pt x="1848345" y="496809"/>
                  <a:pt x="1616242" y="299480"/>
                  <a:pt x="1338051" y="299480"/>
                </a:cubicBezTo>
                <a:cubicBezTo>
                  <a:pt x="1059860" y="299480"/>
                  <a:pt x="827757" y="496809"/>
                  <a:pt x="774078" y="759132"/>
                </a:cubicBezTo>
                <a:lnTo>
                  <a:pt x="770839" y="780346"/>
                </a:lnTo>
                <a:lnTo>
                  <a:pt x="619171" y="780346"/>
                </a:lnTo>
                <a:lnTo>
                  <a:pt x="242872" y="780346"/>
                </a:lnTo>
                <a:lnTo>
                  <a:pt x="0" y="780346"/>
                </a:lnTo>
                <a:close/>
              </a:path>
            </a:pathLst>
          </a:cu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2470" name="文本框 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57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2471" name="组合 22"/>
          <p:cNvGrpSpPr/>
          <p:nvPr/>
        </p:nvGrpSpPr>
        <p:grpSpPr bwMode="auto">
          <a:xfrm>
            <a:off x="850900" y="1084263"/>
            <a:ext cx="8423275" cy="498475"/>
            <a:chOff x="1000232" y="4346522"/>
            <a:chExt cx="7907254" cy="497957"/>
          </a:xfrm>
        </p:grpSpPr>
        <p:sp>
          <p:nvSpPr>
            <p:cNvPr id="62477" name="矩形 26"/>
            <p:cNvSpPr>
              <a:spLocks noChangeArrowheads="1"/>
            </p:cNvSpPr>
            <p:nvPr/>
          </p:nvSpPr>
          <p:spPr bwMode="auto">
            <a:xfrm>
              <a:off x="1490663" y="4346522"/>
              <a:ext cx="7416823" cy="497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2400" b="1">
                  <a:solidFill>
                    <a:srgbClr val="E74C2E"/>
                  </a:solidFill>
                  <a:latin typeface="微软雅黑" pitchFamily="34" charset="-122"/>
                  <a:ea typeface="微软雅黑" pitchFamily="34" charset="-122"/>
                </a:rPr>
                <a:t>关于“双高”农业强省目标设定</a:t>
              </a:r>
              <a:endPara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TextBox 47"/>
            <p:cNvSpPr txBox="1"/>
            <p:nvPr/>
          </p:nvSpPr>
          <p:spPr>
            <a:xfrm>
              <a:off x="1000232" y="4419471"/>
              <a:ext cx="490292" cy="36950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dirty="0">
                  <a:solidFill>
                    <a:schemeClr val="bg1"/>
                  </a:solidFill>
                  <a:latin typeface="Impact" pitchFamily="34" charset="0"/>
                  <a:ea typeface="Arial Unicode MS" pitchFamily="34" charset="-122"/>
                  <a:cs typeface="Arial Unicode MS" pitchFamily="34" charset="-122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63497" name="矩形 30"/>
          <p:cNvSpPr>
            <a:spLocks noChangeArrowheads="1"/>
          </p:cNvSpPr>
          <p:nvPr/>
        </p:nvSpPr>
        <p:spPr bwMode="auto">
          <a:xfrm>
            <a:off x="823913" y="1787525"/>
            <a:ext cx="10748962" cy="1816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40000"/>
              </a:lnSpc>
              <a:spcBef>
                <a:spcPts val="1200"/>
              </a:spcBef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主要考虑到：一是与省“高水平全面建成小康社会”目标相呼应；二是与“十二五”农业发展目标相接轨，是“十二五”的续写篇、升级版，而不是另起炉灶；三是新阶段发展的客观需求。</a:t>
            </a:r>
            <a:r>
              <a:rPr lang="zh-CN" altLang="en-US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高效生态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，主要体现生产者和生产环节，</a:t>
            </a:r>
            <a:r>
              <a:rPr lang="zh-CN" altLang="en-US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特色精品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较好体现了资源禀赋和区域比较优势，</a:t>
            </a:r>
            <a:r>
              <a:rPr lang="zh-CN" altLang="en-US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绿色安全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，则进一步体现了消费者需求和市场发展趋势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2473" name="组合 31"/>
          <p:cNvGrpSpPr/>
          <p:nvPr/>
        </p:nvGrpSpPr>
        <p:grpSpPr bwMode="auto">
          <a:xfrm>
            <a:off x="866775" y="3775075"/>
            <a:ext cx="8423275" cy="498475"/>
            <a:chOff x="1000232" y="4346522"/>
            <a:chExt cx="7907254" cy="497957"/>
          </a:xfrm>
        </p:grpSpPr>
        <p:sp>
          <p:nvSpPr>
            <p:cNvPr id="62475" name="矩形 32"/>
            <p:cNvSpPr>
              <a:spLocks noChangeArrowheads="1"/>
            </p:cNvSpPr>
            <p:nvPr/>
          </p:nvSpPr>
          <p:spPr bwMode="auto">
            <a:xfrm>
              <a:off x="1490663" y="4346522"/>
              <a:ext cx="7416823" cy="497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2400" b="1">
                  <a:solidFill>
                    <a:srgbClr val="E74C2E"/>
                  </a:solidFill>
                  <a:latin typeface="微软雅黑" pitchFamily="34" charset="-122"/>
                  <a:ea typeface="微软雅黑" pitchFamily="34" charset="-122"/>
                </a:rPr>
                <a:t>关于“一区一镇”平台建设</a:t>
              </a:r>
              <a:endPara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TextBox 47"/>
            <p:cNvSpPr txBox="1"/>
            <p:nvPr/>
          </p:nvSpPr>
          <p:spPr>
            <a:xfrm>
              <a:off x="1000232" y="4419471"/>
              <a:ext cx="490292" cy="369504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dirty="0">
                  <a:solidFill>
                    <a:schemeClr val="bg1"/>
                  </a:solidFill>
                  <a:latin typeface="Impact" pitchFamily="34" charset="0"/>
                  <a:ea typeface="Arial Unicode MS" pitchFamily="34" charset="-122"/>
                  <a:cs typeface="Arial Unicode MS" pitchFamily="34" charset="-122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62474" name="矩形 34"/>
          <p:cNvSpPr>
            <a:spLocks noChangeArrowheads="1"/>
          </p:cNvSpPr>
          <p:nvPr/>
        </p:nvSpPr>
        <p:spPr bwMode="auto">
          <a:xfrm>
            <a:off x="825500" y="4424363"/>
            <a:ext cx="10706100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40000"/>
              </a:lnSpc>
              <a:spcBef>
                <a:spcPts val="1200"/>
              </a:spcBef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“十二五”时期，我省着力推进农业“两区”建设成效明显。考虑到到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年底现代农业园区建设任务已完成，为巩固建设成果打造农业“两区”的升级版，新谋划提出了 “一区一镇”建设安排，并得到省领导的批示，写入到省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纲要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。农业产业集聚区着力推进农业发展要素集聚、一二三产融合，特色农业强镇着力发挥区域产业优势、拓展农业功能、推动农旅深度结合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490" name="组合 8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5" name="椭圆 4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右箭头 5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3491" name="组合 12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14" name="椭圆 13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右箭头 14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714375" y="447675"/>
            <a:ext cx="1239838" cy="325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131426"/>
                </a:solidFill>
                <a:latin typeface="微软雅黑" pitchFamily="34" charset="-122"/>
                <a:ea typeface="微软雅黑" pitchFamily="34" charset="-122"/>
              </a:rPr>
              <a:t>说明</a:t>
            </a:r>
            <a:endParaRPr lang="zh-CN" altLang="en-US" sz="2800" dirty="0">
              <a:solidFill>
                <a:srgbClr val="1314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0" y="-31750"/>
            <a:ext cx="12204700" cy="779463"/>
          </a:xfrm>
          <a:custGeom>
            <a:avLst/>
            <a:gdLst>
              <a:gd name="connsiteX0" fmla="*/ 0 w 12204032"/>
              <a:gd name="connsiteY0" fmla="*/ 0 h 780346"/>
              <a:gd name="connsiteX1" fmla="*/ 242872 w 12204032"/>
              <a:gd name="connsiteY1" fmla="*/ 0 h 780346"/>
              <a:gd name="connsiteX2" fmla="*/ 619171 w 12204032"/>
              <a:gd name="connsiteY2" fmla="*/ 0 h 780346"/>
              <a:gd name="connsiteX3" fmla="*/ 4327279 w 12204032"/>
              <a:gd name="connsiteY3" fmla="*/ 0 h 780346"/>
              <a:gd name="connsiteX4" fmla="*/ 12204032 w 12204032"/>
              <a:gd name="connsiteY4" fmla="*/ 0 h 780346"/>
              <a:gd name="connsiteX5" fmla="*/ 12204032 w 12204032"/>
              <a:gd name="connsiteY5" fmla="*/ 780346 h 780346"/>
              <a:gd name="connsiteX6" fmla="*/ 9742733 w 12204032"/>
              <a:gd name="connsiteY6" fmla="*/ 780346 h 780346"/>
              <a:gd name="connsiteX7" fmla="*/ 5989671 w 12204032"/>
              <a:gd name="connsiteY7" fmla="*/ 780346 h 780346"/>
              <a:gd name="connsiteX8" fmla="*/ 4855248 w 12204032"/>
              <a:gd name="connsiteY8" fmla="*/ 780346 h 780346"/>
              <a:gd name="connsiteX9" fmla="*/ 4327279 w 12204032"/>
              <a:gd name="connsiteY9" fmla="*/ 780346 h 780346"/>
              <a:gd name="connsiteX10" fmla="*/ 1905263 w 12204032"/>
              <a:gd name="connsiteY10" fmla="*/ 780346 h 780346"/>
              <a:gd name="connsiteX11" fmla="*/ 1902024 w 12204032"/>
              <a:gd name="connsiteY11" fmla="*/ 759132 h 780346"/>
              <a:gd name="connsiteX12" fmla="*/ 1338051 w 12204032"/>
              <a:gd name="connsiteY12" fmla="*/ 299480 h 780346"/>
              <a:gd name="connsiteX13" fmla="*/ 774078 w 12204032"/>
              <a:gd name="connsiteY13" fmla="*/ 759132 h 780346"/>
              <a:gd name="connsiteX14" fmla="*/ 770839 w 12204032"/>
              <a:gd name="connsiteY14" fmla="*/ 780346 h 780346"/>
              <a:gd name="connsiteX15" fmla="*/ 619171 w 12204032"/>
              <a:gd name="connsiteY15" fmla="*/ 780346 h 780346"/>
              <a:gd name="connsiteX16" fmla="*/ 242872 w 12204032"/>
              <a:gd name="connsiteY16" fmla="*/ 780346 h 780346"/>
              <a:gd name="connsiteX17" fmla="*/ 0 w 12204032"/>
              <a:gd name="connsiteY17" fmla="*/ 780346 h 78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204032" h="780346">
                <a:moveTo>
                  <a:pt x="0" y="0"/>
                </a:moveTo>
                <a:lnTo>
                  <a:pt x="242872" y="0"/>
                </a:lnTo>
                <a:lnTo>
                  <a:pt x="619171" y="0"/>
                </a:lnTo>
                <a:lnTo>
                  <a:pt x="4327279" y="0"/>
                </a:lnTo>
                <a:lnTo>
                  <a:pt x="12204032" y="0"/>
                </a:lnTo>
                <a:lnTo>
                  <a:pt x="12204032" y="780346"/>
                </a:lnTo>
                <a:lnTo>
                  <a:pt x="9742733" y="780346"/>
                </a:lnTo>
                <a:lnTo>
                  <a:pt x="5989671" y="780346"/>
                </a:lnTo>
                <a:lnTo>
                  <a:pt x="4855248" y="780346"/>
                </a:lnTo>
                <a:lnTo>
                  <a:pt x="4327279" y="780346"/>
                </a:lnTo>
                <a:lnTo>
                  <a:pt x="1905263" y="780346"/>
                </a:lnTo>
                <a:lnTo>
                  <a:pt x="1902024" y="759132"/>
                </a:lnTo>
                <a:cubicBezTo>
                  <a:pt x="1848345" y="496809"/>
                  <a:pt x="1616242" y="299480"/>
                  <a:pt x="1338051" y="299480"/>
                </a:cubicBezTo>
                <a:cubicBezTo>
                  <a:pt x="1059860" y="299480"/>
                  <a:pt x="827757" y="496809"/>
                  <a:pt x="774078" y="759132"/>
                </a:cubicBezTo>
                <a:lnTo>
                  <a:pt x="770839" y="780346"/>
                </a:lnTo>
                <a:lnTo>
                  <a:pt x="619171" y="780346"/>
                </a:lnTo>
                <a:lnTo>
                  <a:pt x="242872" y="780346"/>
                </a:lnTo>
                <a:lnTo>
                  <a:pt x="0" y="780346"/>
                </a:lnTo>
                <a:close/>
              </a:path>
            </a:pathLst>
          </a:cu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494" name="文本框 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58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3495" name="组合 22"/>
          <p:cNvGrpSpPr/>
          <p:nvPr/>
        </p:nvGrpSpPr>
        <p:grpSpPr bwMode="auto">
          <a:xfrm>
            <a:off x="850900" y="1084263"/>
            <a:ext cx="8423275" cy="498475"/>
            <a:chOff x="1000232" y="4346522"/>
            <a:chExt cx="7907254" cy="497957"/>
          </a:xfrm>
        </p:grpSpPr>
        <p:sp>
          <p:nvSpPr>
            <p:cNvPr id="63501" name="矩形 26"/>
            <p:cNvSpPr>
              <a:spLocks noChangeArrowheads="1"/>
            </p:cNvSpPr>
            <p:nvPr/>
          </p:nvSpPr>
          <p:spPr bwMode="auto">
            <a:xfrm>
              <a:off x="1490663" y="4346522"/>
              <a:ext cx="7416823" cy="497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2400" b="1">
                  <a:solidFill>
                    <a:srgbClr val="E74C2E"/>
                  </a:solidFill>
                  <a:latin typeface="微软雅黑" pitchFamily="34" charset="-122"/>
                  <a:ea typeface="微软雅黑" pitchFamily="34" charset="-122"/>
                </a:rPr>
                <a:t>关于对实现农业现代化的目标定位</a:t>
              </a:r>
              <a:endPara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TextBox 47"/>
            <p:cNvSpPr txBox="1"/>
            <p:nvPr/>
          </p:nvSpPr>
          <p:spPr>
            <a:xfrm>
              <a:off x="1000232" y="4419471"/>
              <a:ext cx="490292" cy="36950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dirty="0">
                  <a:solidFill>
                    <a:schemeClr val="bg1"/>
                  </a:solidFill>
                  <a:latin typeface="Impact" pitchFamily="34" charset="0"/>
                  <a:ea typeface="Arial Unicode MS" pitchFamily="34" charset="-122"/>
                  <a:cs typeface="Arial Unicode MS" pitchFamily="34" charset="-122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63496" name="矩形 30"/>
          <p:cNvSpPr>
            <a:spLocks noChangeArrowheads="1"/>
          </p:cNvSpPr>
          <p:nvPr/>
        </p:nvSpPr>
        <p:spPr bwMode="auto">
          <a:xfrm>
            <a:off x="823913" y="1665288"/>
            <a:ext cx="10748962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40000"/>
              </a:lnSpc>
              <a:spcBef>
                <a:spcPts val="1200"/>
              </a:spcBef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是不是将到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2020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年实现农业现代化或基本实现农业现代化，各方观点不一。考虑到农业现代化是一个动态的、不断追求的过程，农业现代化在“四化”中还相对较滞后、是短板，在中央和省的“十三五”建议、纲要中也没有明确提出来，兄弟省市明确提出的也不多，最终定位为把实现农业现代化作为方向，确保农业现代化建设继续走在全国前列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3497" name="组合 31"/>
          <p:cNvGrpSpPr/>
          <p:nvPr/>
        </p:nvGrpSpPr>
        <p:grpSpPr bwMode="auto">
          <a:xfrm>
            <a:off x="866775" y="3706813"/>
            <a:ext cx="8423275" cy="498475"/>
            <a:chOff x="1000232" y="4346522"/>
            <a:chExt cx="7907254" cy="497957"/>
          </a:xfrm>
        </p:grpSpPr>
        <p:sp>
          <p:nvSpPr>
            <p:cNvPr id="63499" name="矩形 32"/>
            <p:cNvSpPr>
              <a:spLocks noChangeArrowheads="1"/>
            </p:cNvSpPr>
            <p:nvPr/>
          </p:nvSpPr>
          <p:spPr bwMode="auto">
            <a:xfrm>
              <a:off x="1490663" y="4346522"/>
              <a:ext cx="7416823" cy="497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2400" b="1">
                  <a:solidFill>
                    <a:srgbClr val="E74C2E"/>
                  </a:solidFill>
                  <a:latin typeface="微软雅黑" pitchFamily="34" charset="-122"/>
                  <a:ea typeface="微软雅黑" pitchFamily="34" charset="-122"/>
                </a:rPr>
                <a:t>关于粮食生产性指标</a:t>
              </a:r>
              <a:endPara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TextBox 47"/>
            <p:cNvSpPr txBox="1"/>
            <p:nvPr/>
          </p:nvSpPr>
          <p:spPr>
            <a:xfrm>
              <a:off x="1000232" y="4419471"/>
              <a:ext cx="490292" cy="36950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dirty="0">
                  <a:solidFill>
                    <a:schemeClr val="bg1"/>
                  </a:solidFill>
                  <a:latin typeface="Impact" pitchFamily="34" charset="0"/>
                  <a:ea typeface="Arial Unicode MS" pitchFamily="34" charset="-122"/>
                  <a:cs typeface="Arial Unicode MS" pitchFamily="34" charset="-122"/>
                </a:rPr>
                <a:t>04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63498" name="矩形 34"/>
          <p:cNvSpPr>
            <a:spLocks noChangeArrowheads="1"/>
          </p:cNvSpPr>
          <p:nvPr/>
        </p:nvSpPr>
        <p:spPr bwMode="auto">
          <a:xfrm>
            <a:off x="825500" y="4260850"/>
            <a:ext cx="10706100" cy="198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40000"/>
              </a:lnSpc>
              <a:spcBef>
                <a:spcPts val="1200"/>
              </a:spcBef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重点明确了建设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800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万亩功能区和确保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300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亿斤粮食产能。但考虑到我省粮食缺口大，近年来通过各种措施得到稳定发展，成绩来之不易，基础并不稳固，稍不重视就会有较大滑坡。因此，建议稿中还是明确提出了努力稳定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1900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万亩面积、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150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亿斤粮总产的规划目标，但要完成会有一定难度。在中央提出去产能、实施藏粮于地战略，省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纲要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未有这一指标的情况下，是否要继续设这一指标或这一数据，相关意见也不完全一致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4"/>
          <p:cNvGrpSpPr/>
          <p:nvPr/>
        </p:nvGrpSpPr>
        <p:grpSpPr bwMode="auto">
          <a:xfrm>
            <a:off x="1033463" y="1447800"/>
            <a:ext cx="3497262" cy="438150"/>
            <a:chOff x="1292460" y="2252455"/>
            <a:chExt cx="3497878" cy="437607"/>
          </a:xfrm>
        </p:grpSpPr>
        <p:sp>
          <p:nvSpPr>
            <p:cNvPr id="7" name="椭圆 6"/>
            <p:cNvSpPr/>
            <p:nvPr/>
          </p:nvSpPr>
          <p:spPr>
            <a:xfrm>
              <a:off x="1292460" y="2252455"/>
              <a:ext cx="438227" cy="437607"/>
            </a:xfrm>
            <a:prstGeom prst="ellipse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latin typeface="微软雅黑" pitchFamily="34" charset="-122"/>
                  <a:ea typeface="微软雅黑" pitchFamily="34" charset="-122"/>
                </a:rPr>
                <a:t>5</a:t>
              </a:r>
              <a:endParaRPr lang="zh-CN" alt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221" name="文本框 22"/>
            <p:cNvSpPr txBox="1">
              <a:spLocks noChangeArrowheads="1"/>
            </p:cNvSpPr>
            <p:nvPr/>
          </p:nvSpPr>
          <p:spPr bwMode="auto">
            <a:xfrm>
              <a:off x="1730066" y="2267016"/>
              <a:ext cx="3060272" cy="399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 eaLnBrk="1" hangingPunct="1"/>
              <a:r>
                <a:rPr lang="zh-CN" altLang="en-US" sz="2000" b="1">
                  <a:latin typeface="微软雅黑" pitchFamily="34" charset="-122"/>
                  <a:ea typeface="微软雅黑" pitchFamily="34" charset="-122"/>
                </a:rPr>
                <a:t>农产品质量安全持续向好</a:t>
              </a:r>
              <a:endParaRPr lang="zh-CN" altLang="en-US" sz="2000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195" name="组合 5"/>
          <p:cNvGrpSpPr/>
          <p:nvPr/>
        </p:nvGrpSpPr>
        <p:grpSpPr bwMode="auto">
          <a:xfrm>
            <a:off x="1033463" y="3141663"/>
            <a:ext cx="3497262" cy="438150"/>
            <a:chOff x="1292460" y="3005366"/>
            <a:chExt cx="3497878" cy="437607"/>
          </a:xfrm>
        </p:grpSpPr>
        <p:sp>
          <p:nvSpPr>
            <p:cNvPr id="10" name="椭圆 9"/>
            <p:cNvSpPr/>
            <p:nvPr/>
          </p:nvSpPr>
          <p:spPr>
            <a:xfrm>
              <a:off x="1292460" y="3005366"/>
              <a:ext cx="438227" cy="437607"/>
            </a:xfrm>
            <a:prstGeom prst="ellipse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latin typeface="微软雅黑" pitchFamily="34" charset="-122"/>
                  <a:ea typeface="微软雅黑" pitchFamily="34" charset="-122"/>
                </a:rPr>
                <a:t>6</a:t>
              </a:r>
              <a:endParaRPr lang="zh-CN" alt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文本框 24"/>
            <p:cNvSpPr txBox="1">
              <a:spLocks noChangeArrowheads="1"/>
            </p:cNvSpPr>
            <p:nvPr/>
          </p:nvSpPr>
          <p:spPr bwMode="auto">
            <a:xfrm>
              <a:off x="1730687" y="3024392"/>
              <a:ext cx="3059651" cy="3995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>
                <a:defRPr/>
              </a:pPr>
              <a:r>
                <a:rPr lang="zh-CN" altLang="en-US" sz="2000" b="1" spc="-150" dirty="0">
                  <a:latin typeface="微软雅黑" pitchFamily="34" charset="-122"/>
                  <a:ea typeface="微软雅黑" pitchFamily="34" charset="-122"/>
                </a:rPr>
                <a:t>农业物质装备水平大幅提高</a:t>
              </a:r>
              <a:endParaRPr lang="zh-CN" altLang="en-US" sz="2000" b="1" spc="-15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4900613" y="1298575"/>
            <a:ext cx="7291387" cy="7223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建立农产品质量监管机构队伍，农产品抽检合格率达到</a:t>
            </a:r>
            <a:r>
              <a:rPr lang="en-US" altLang="zh-CN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98%</a:t>
            </a:r>
            <a:endParaRPr lang="en-US" altLang="zh-CN" b="1" kern="100" dirty="0">
              <a:solidFill>
                <a:srgbClr val="E74C2E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成为农业部批复的唯一整建制创建国家农产品质量安全示范省 </a:t>
            </a:r>
            <a:endParaRPr lang="zh-CN" altLang="en-US" b="1" kern="100" dirty="0">
              <a:solidFill>
                <a:srgbClr val="E74C2E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903788" y="2197100"/>
            <a:ext cx="6942137" cy="24193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标准农田中一等田占比达</a:t>
            </a:r>
            <a:r>
              <a:rPr lang="en-US" altLang="zh-CN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40%</a:t>
            </a: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，新增农业机械装备</a:t>
            </a:r>
            <a:r>
              <a:rPr lang="en-US" altLang="zh-CN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63.8</a:t>
            </a: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万台</a:t>
            </a:r>
            <a:endParaRPr lang="en-US" altLang="zh-CN" b="1" kern="100" dirty="0">
              <a:solidFill>
                <a:srgbClr val="E74C2E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新建钢架大棚、玻璃温室</a:t>
            </a:r>
            <a:r>
              <a:rPr lang="en-US" altLang="zh-CN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3650.9</a:t>
            </a: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万平方米，设施农业面积达到</a:t>
            </a:r>
            <a:r>
              <a:rPr lang="en-US" altLang="zh-CN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345</a:t>
            </a: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万亩，增长</a:t>
            </a:r>
            <a:r>
              <a:rPr lang="en-US" altLang="zh-CN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58.2%</a:t>
            </a:r>
            <a:endParaRPr lang="en-US" altLang="zh-CN" b="1" kern="100" dirty="0">
              <a:solidFill>
                <a:srgbClr val="E74C2E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新建育秧中心</a:t>
            </a:r>
            <a:r>
              <a:rPr lang="en-US" altLang="zh-CN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500</a:t>
            </a: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多个，粮食烘干机增长</a:t>
            </a:r>
            <a:r>
              <a:rPr lang="en-US" altLang="zh-CN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3.5</a:t>
            </a: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倍、机烘率达</a:t>
            </a:r>
            <a:r>
              <a:rPr lang="en-US" altLang="zh-CN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45%</a:t>
            </a:r>
            <a:endParaRPr lang="en-US" altLang="zh-CN" b="1" kern="100" dirty="0">
              <a:solidFill>
                <a:srgbClr val="E74C2E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大宗茶类修剪采摘机械化水平达</a:t>
            </a:r>
            <a:r>
              <a:rPr lang="en-US" altLang="zh-CN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90%</a:t>
            </a: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，畜牧自动喂料系统覆盖一半以上规模养殖场</a:t>
            </a:r>
            <a:endParaRPr lang="en-US" altLang="zh-CN" b="1" kern="100" dirty="0">
              <a:solidFill>
                <a:srgbClr val="E74C2E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冷藏保鲜库容实现翻番</a:t>
            </a:r>
            <a:endParaRPr lang="zh-CN" altLang="en-US" b="1" kern="100" dirty="0">
              <a:solidFill>
                <a:srgbClr val="E74C2E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1257300" y="2108200"/>
            <a:ext cx="1094263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258888" y="1878013"/>
            <a:ext cx="0" cy="2159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247775" y="3573463"/>
            <a:ext cx="0" cy="104298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4903788" y="4752975"/>
            <a:ext cx="7078662" cy="14224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altLang="zh-CN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2015</a:t>
            </a: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年粮食播种面积</a:t>
            </a:r>
            <a:r>
              <a:rPr lang="en-US" altLang="zh-CN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1916.8</a:t>
            </a: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万亩创近六年新高</a:t>
            </a:r>
            <a:endParaRPr lang="en-US" altLang="zh-CN" b="1" kern="100" dirty="0">
              <a:solidFill>
                <a:srgbClr val="E74C2E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农牧业增加值</a:t>
            </a:r>
            <a:r>
              <a:rPr lang="en-US" altLang="zh-CN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1215.5</a:t>
            </a: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亿元增</a:t>
            </a:r>
            <a:r>
              <a:rPr lang="en-US" altLang="zh-CN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27.9%</a:t>
            </a:r>
            <a:endParaRPr lang="en-US" altLang="zh-CN" b="1" kern="100" dirty="0">
              <a:solidFill>
                <a:srgbClr val="E74C2E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休闲观光农业</a:t>
            </a:r>
            <a:r>
              <a:rPr lang="zh-CN" altLang="en-US" b="1" kern="100" dirty="0" smtClean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产值</a:t>
            </a:r>
            <a:r>
              <a:rPr lang="en-US" altLang="zh-CN" b="1" kern="100" dirty="0" smtClean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227</a:t>
            </a:r>
            <a:r>
              <a:rPr lang="zh-CN" altLang="en-US" b="1" kern="100" dirty="0" smtClean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亿</a:t>
            </a: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元增</a:t>
            </a:r>
            <a:r>
              <a:rPr lang="en-US" altLang="zh-CN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89.22%</a:t>
            </a: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，农产品电子商务</a:t>
            </a:r>
            <a:r>
              <a:rPr lang="en-US" altLang="zh-CN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300</a:t>
            </a: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亿元</a:t>
            </a:r>
            <a:endParaRPr lang="en-US" altLang="zh-CN" b="1" kern="100" dirty="0">
              <a:solidFill>
                <a:srgbClr val="E74C2E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农民收入</a:t>
            </a:r>
            <a:r>
              <a:rPr lang="en-US" altLang="zh-CN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21125</a:t>
            </a: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元增</a:t>
            </a:r>
            <a:r>
              <a:rPr lang="en-US" altLang="zh-CN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86.7%</a:t>
            </a: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，跨上</a:t>
            </a:r>
            <a:r>
              <a:rPr lang="en-US" altLang="zh-CN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b="1" kern="100" dirty="0">
                <a:solidFill>
                  <a:srgbClr val="E74C2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万元台阶</a:t>
            </a:r>
            <a:endParaRPr lang="zh-CN" altLang="en-US" b="1" kern="100" dirty="0">
              <a:solidFill>
                <a:srgbClr val="E74C2E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grpSp>
        <p:nvGrpSpPr>
          <p:cNvPr id="8202" name="组合 6"/>
          <p:cNvGrpSpPr/>
          <p:nvPr/>
        </p:nvGrpSpPr>
        <p:grpSpPr bwMode="auto">
          <a:xfrm>
            <a:off x="1020763" y="5245100"/>
            <a:ext cx="3498850" cy="436563"/>
            <a:chOff x="1292460" y="3782335"/>
            <a:chExt cx="3497877" cy="437607"/>
          </a:xfrm>
        </p:grpSpPr>
        <p:sp>
          <p:nvSpPr>
            <p:cNvPr id="38" name="椭圆 37"/>
            <p:cNvSpPr/>
            <p:nvPr/>
          </p:nvSpPr>
          <p:spPr>
            <a:xfrm>
              <a:off x="1292460" y="3782335"/>
              <a:ext cx="438028" cy="437607"/>
            </a:xfrm>
            <a:prstGeom prst="ellipse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latin typeface="微软雅黑" pitchFamily="34" charset="-122"/>
                  <a:ea typeface="微软雅黑" pitchFamily="34" charset="-122"/>
                </a:rPr>
                <a:t>7</a:t>
              </a:r>
              <a:endParaRPr lang="zh-CN" alt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文本框 26"/>
            <p:cNvSpPr txBox="1">
              <a:spLocks noChangeArrowheads="1"/>
            </p:cNvSpPr>
            <p:nvPr/>
          </p:nvSpPr>
          <p:spPr bwMode="auto">
            <a:xfrm>
              <a:off x="1730488" y="3790292"/>
              <a:ext cx="3059849" cy="4010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>
                <a:defRPr/>
              </a:pPr>
              <a:r>
                <a:rPr lang="zh-CN" altLang="en-US" sz="2000" b="1" spc="-150" dirty="0">
                  <a:latin typeface="微软雅黑" pitchFamily="34" charset="-122"/>
                  <a:ea typeface="微软雅黑" pitchFamily="34" charset="-122"/>
                </a:rPr>
                <a:t>农业综合生产能力稳步提升</a:t>
              </a:r>
              <a:endParaRPr lang="zh-CN" altLang="en-US" sz="2000" b="1" spc="-15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40" name="直接连接符 39"/>
          <p:cNvCxnSpPr/>
          <p:nvPr/>
        </p:nvCxnSpPr>
        <p:spPr>
          <a:xfrm>
            <a:off x="1247775" y="6261100"/>
            <a:ext cx="109442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1236663" y="5691188"/>
            <a:ext cx="0" cy="57467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1258888" y="4621213"/>
            <a:ext cx="109442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206" name="组合 34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37" name="椭圆 36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2" name="右箭头 41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8207" name="组合 42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44" name="椭圆 43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5" name="右箭头 44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8208" name="文本框 45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209" name="组合 3"/>
          <p:cNvGrpSpPr/>
          <p:nvPr/>
        </p:nvGrpSpPr>
        <p:grpSpPr bwMode="auto">
          <a:xfrm>
            <a:off x="0" y="414338"/>
            <a:ext cx="3370263" cy="493712"/>
            <a:chOff x="0" y="619738"/>
            <a:chExt cx="3370216" cy="493479"/>
          </a:xfrm>
        </p:grpSpPr>
        <p:grpSp>
          <p:nvGrpSpPr>
            <p:cNvPr id="9" name="组合 37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43" name="矩形 42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6" name="直角三角形 45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8211" name="文本框 40"/>
            <p:cNvSpPr txBox="1">
              <a:spLocks noChangeArrowheads="1"/>
            </p:cNvSpPr>
            <p:nvPr/>
          </p:nvSpPr>
          <p:spPr bwMode="auto">
            <a:xfrm>
              <a:off x="286599" y="638841"/>
              <a:ext cx="2743162" cy="461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（一）发展基础</a:t>
              </a:r>
              <a:endPara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514" name="组合 8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5" name="椭圆 4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右箭头 5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4515" name="组合 12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14" name="椭圆 13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右箭头 14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714375" y="447675"/>
            <a:ext cx="1239838" cy="325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131426"/>
                </a:solidFill>
                <a:latin typeface="微软雅黑" pitchFamily="34" charset="-122"/>
                <a:ea typeface="微软雅黑" pitchFamily="34" charset="-122"/>
              </a:rPr>
              <a:t>说明</a:t>
            </a:r>
            <a:endParaRPr lang="zh-CN" altLang="en-US" sz="2800" dirty="0">
              <a:solidFill>
                <a:srgbClr val="1314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0" y="-31750"/>
            <a:ext cx="12204700" cy="779463"/>
          </a:xfrm>
          <a:custGeom>
            <a:avLst/>
            <a:gdLst>
              <a:gd name="connsiteX0" fmla="*/ 0 w 12204032"/>
              <a:gd name="connsiteY0" fmla="*/ 0 h 780346"/>
              <a:gd name="connsiteX1" fmla="*/ 242872 w 12204032"/>
              <a:gd name="connsiteY1" fmla="*/ 0 h 780346"/>
              <a:gd name="connsiteX2" fmla="*/ 619171 w 12204032"/>
              <a:gd name="connsiteY2" fmla="*/ 0 h 780346"/>
              <a:gd name="connsiteX3" fmla="*/ 4327279 w 12204032"/>
              <a:gd name="connsiteY3" fmla="*/ 0 h 780346"/>
              <a:gd name="connsiteX4" fmla="*/ 12204032 w 12204032"/>
              <a:gd name="connsiteY4" fmla="*/ 0 h 780346"/>
              <a:gd name="connsiteX5" fmla="*/ 12204032 w 12204032"/>
              <a:gd name="connsiteY5" fmla="*/ 780346 h 780346"/>
              <a:gd name="connsiteX6" fmla="*/ 9742733 w 12204032"/>
              <a:gd name="connsiteY6" fmla="*/ 780346 h 780346"/>
              <a:gd name="connsiteX7" fmla="*/ 5989671 w 12204032"/>
              <a:gd name="connsiteY7" fmla="*/ 780346 h 780346"/>
              <a:gd name="connsiteX8" fmla="*/ 4855248 w 12204032"/>
              <a:gd name="connsiteY8" fmla="*/ 780346 h 780346"/>
              <a:gd name="connsiteX9" fmla="*/ 4327279 w 12204032"/>
              <a:gd name="connsiteY9" fmla="*/ 780346 h 780346"/>
              <a:gd name="connsiteX10" fmla="*/ 1905263 w 12204032"/>
              <a:gd name="connsiteY10" fmla="*/ 780346 h 780346"/>
              <a:gd name="connsiteX11" fmla="*/ 1902024 w 12204032"/>
              <a:gd name="connsiteY11" fmla="*/ 759132 h 780346"/>
              <a:gd name="connsiteX12" fmla="*/ 1338051 w 12204032"/>
              <a:gd name="connsiteY12" fmla="*/ 299480 h 780346"/>
              <a:gd name="connsiteX13" fmla="*/ 774078 w 12204032"/>
              <a:gd name="connsiteY13" fmla="*/ 759132 h 780346"/>
              <a:gd name="connsiteX14" fmla="*/ 770839 w 12204032"/>
              <a:gd name="connsiteY14" fmla="*/ 780346 h 780346"/>
              <a:gd name="connsiteX15" fmla="*/ 619171 w 12204032"/>
              <a:gd name="connsiteY15" fmla="*/ 780346 h 780346"/>
              <a:gd name="connsiteX16" fmla="*/ 242872 w 12204032"/>
              <a:gd name="connsiteY16" fmla="*/ 780346 h 780346"/>
              <a:gd name="connsiteX17" fmla="*/ 0 w 12204032"/>
              <a:gd name="connsiteY17" fmla="*/ 780346 h 78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204032" h="780346">
                <a:moveTo>
                  <a:pt x="0" y="0"/>
                </a:moveTo>
                <a:lnTo>
                  <a:pt x="242872" y="0"/>
                </a:lnTo>
                <a:lnTo>
                  <a:pt x="619171" y="0"/>
                </a:lnTo>
                <a:lnTo>
                  <a:pt x="4327279" y="0"/>
                </a:lnTo>
                <a:lnTo>
                  <a:pt x="12204032" y="0"/>
                </a:lnTo>
                <a:lnTo>
                  <a:pt x="12204032" y="780346"/>
                </a:lnTo>
                <a:lnTo>
                  <a:pt x="9742733" y="780346"/>
                </a:lnTo>
                <a:lnTo>
                  <a:pt x="5989671" y="780346"/>
                </a:lnTo>
                <a:lnTo>
                  <a:pt x="4855248" y="780346"/>
                </a:lnTo>
                <a:lnTo>
                  <a:pt x="4327279" y="780346"/>
                </a:lnTo>
                <a:lnTo>
                  <a:pt x="1905263" y="780346"/>
                </a:lnTo>
                <a:lnTo>
                  <a:pt x="1902024" y="759132"/>
                </a:lnTo>
                <a:cubicBezTo>
                  <a:pt x="1848345" y="496809"/>
                  <a:pt x="1616242" y="299480"/>
                  <a:pt x="1338051" y="299480"/>
                </a:cubicBezTo>
                <a:cubicBezTo>
                  <a:pt x="1059860" y="299480"/>
                  <a:pt x="827757" y="496809"/>
                  <a:pt x="774078" y="759132"/>
                </a:cubicBezTo>
                <a:lnTo>
                  <a:pt x="770839" y="780346"/>
                </a:lnTo>
                <a:lnTo>
                  <a:pt x="619171" y="780346"/>
                </a:lnTo>
                <a:lnTo>
                  <a:pt x="242872" y="780346"/>
                </a:lnTo>
                <a:lnTo>
                  <a:pt x="0" y="780346"/>
                </a:lnTo>
                <a:close/>
              </a:path>
            </a:pathLst>
          </a:cu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4518" name="文本框 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59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4519" name="组合 22"/>
          <p:cNvGrpSpPr/>
          <p:nvPr/>
        </p:nvGrpSpPr>
        <p:grpSpPr bwMode="auto">
          <a:xfrm>
            <a:off x="850900" y="1193800"/>
            <a:ext cx="8423275" cy="498475"/>
            <a:chOff x="1000232" y="4346522"/>
            <a:chExt cx="7907254" cy="497957"/>
          </a:xfrm>
        </p:grpSpPr>
        <p:sp>
          <p:nvSpPr>
            <p:cNvPr id="64529" name="矩形 26"/>
            <p:cNvSpPr>
              <a:spLocks noChangeArrowheads="1"/>
            </p:cNvSpPr>
            <p:nvPr/>
          </p:nvSpPr>
          <p:spPr bwMode="auto">
            <a:xfrm>
              <a:off x="1490663" y="4346522"/>
              <a:ext cx="7416823" cy="497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2400" b="1">
                  <a:solidFill>
                    <a:srgbClr val="E74C2E"/>
                  </a:solidFill>
                  <a:latin typeface="微软雅黑" pitchFamily="34" charset="-122"/>
                  <a:ea typeface="微软雅黑" pitchFamily="34" charset="-122"/>
                </a:rPr>
                <a:t>关于畜牧业和其它主导产业发展指标</a:t>
              </a:r>
              <a:endPara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TextBox 47"/>
            <p:cNvSpPr txBox="1"/>
            <p:nvPr/>
          </p:nvSpPr>
          <p:spPr>
            <a:xfrm>
              <a:off x="1000232" y="4419471"/>
              <a:ext cx="490292" cy="369504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dirty="0">
                  <a:solidFill>
                    <a:schemeClr val="bg1"/>
                  </a:solidFill>
                  <a:latin typeface="Impact" pitchFamily="34" charset="0"/>
                  <a:ea typeface="Arial Unicode MS" pitchFamily="34" charset="-122"/>
                  <a:cs typeface="Arial Unicode MS" pitchFamily="34" charset="-122"/>
                </a:rPr>
                <a:t>05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64520" name="矩形 30"/>
          <p:cNvSpPr>
            <a:spLocks noChangeArrowheads="1"/>
          </p:cNvSpPr>
          <p:nvPr/>
        </p:nvSpPr>
        <p:spPr bwMode="auto">
          <a:xfrm>
            <a:off x="823913" y="1773238"/>
            <a:ext cx="1074896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40000"/>
              </a:lnSpc>
              <a:spcBef>
                <a:spcPts val="1200"/>
              </a:spcBef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 均为预期性指标。畜牧养殖业“十二五”已经减量较大，“十三五”主要是调结构、稳产量、优生态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4521" name="组合 31"/>
          <p:cNvGrpSpPr/>
          <p:nvPr/>
        </p:nvGrpSpPr>
        <p:grpSpPr bwMode="auto">
          <a:xfrm>
            <a:off x="866775" y="2670175"/>
            <a:ext cx="8423275" cy="498475"/>
            <a:chOff x="1000232" y="4346522"/>
            <a:chExt cx="7907254" cy="497957"/>
          </a:xfrm>
        </p:grpSpPr>
        <p:sp>
          <p:nvSpPr>
            <p:cNvPr id="64527" name="矩形 32"/>
            <p:cNvSpPr>
              <a:spLocks noChangeArrowheads="1"/>
            </p:cNvSpPr>
            <p:nvPr/>
          </p:nvSpPr>
          <p:spPr bwMode="auto">
            <a:xfrm>
              <a:off x="1490663" y="4346522"/>
              <a:ext cx="7416823" cy="497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2400" b="1">
                  <a:solidFill>
                    <a:srgbClr val="E74C2E"/>
                  </a:solidFill>
                  <a:latin typeface="微软雅黑" pitchFamily="34" charset="-122"/>
                  <a:ea typeface="微软雅黑" pitchFamily="34" charset="-122"/>
                </a:rPr>
                <a:t>关于农药、化肥使用量指标</a:t>
              </a:r>
              <a:endPara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TextBox 47"/>
            <p:cNvSpPr txBox="1"/>
            <p:nvPr/>
          </p:nvSpPr>
          <p:spPr>
            <a:xfrm>
              <a:off x="1000232" y="4419471"/>
              <a:ext cx="490292" cy="369504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dirty="0">
                  <a:solidFill>
                    <a:schemeClr val="bg1"/>
                  </a:solidFill>
                  <a:latin typeface="Impact" pitchFamily="34" charset="0"/>
                  <a:ea typeface="Arial Unicode MS" pitchFamily="34" charset="-122"/>
                  <a:cs typeface="Arial Unicode MS" pitchFamily="34" charset="-122"/>
                </a:rPr>
                <a:t>06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64522" name="矩形 34"/>
          <p:cNvSpPr>
            <a:spLocks noChangeArrowheads="1"/>
          </p:cNvSpPr>
          <p:nvPr/>
        </p:nvSpPr>
        <p:spPr bwMode="auto">
          <a:xfrm>
            <a:off x="825500" y="3222625"/>
            <a:ext cx="107061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40000"/>
              </a:lnSpc>
              <a:spcBef>
                <a:spcPts val="1200"/>
              </a:spcBef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农业部提出的目标为零增长，我省试点省方案进一步提出了减量化目标。但考虑到减量还是有一定限度的，最终确定目标为到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年确定减量的具体指标，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年后实现零增长，在子规划中明确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4523" name="组合 31"/>
          <p:cNvGrpSpPr/>
          <p:nvPr/>
        </p:nvGrpSpPr>
        <p:grpSpPr bwMode="auto">
          <a:xfrm>
            <a:off x="868363" y="4432300"/>
            <a:ext cx="8423275" cy="498475"/>
            <a:chOff x="1000232" y="4346522"/>
            <a:chExt cx="7907254" cy="497957"/>
          </a:xfrm>
        </p:grpSpPr>
        <p:sp>
          <p:nvSpPr>
            <p:cNvPr id="64525" name="矩形 20"/>
            <p:cNvSpPr>
              <a:spLocks noChangeArrowheads="1"/>
            </p:cNvSpPr>
            <p:nvPr/>
          </p:nvSpPr>
          <p:spPr bwMode="auto">
            <a:xfrm>
              <a:off x="1490663" y="4346522"/>
              <a:ext cx="7416823" cy="497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2400" b="1">
                  <a:solidFill>
                    <a:srgbClr val="E74C2E"/>
                  </a:solidFill>
                  <a:latin typeface="微软雅黑" pitchFamily="34" charset="-122"/>
                  <a:ea typeface="微软雅黑" pitchFamily="34" charset="-122"/>
                </a:rPr>
                <a:t>关于农业增加值和农村居民人均收入指标</a:t>
              </a:r>
              <a:endPara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47"/>
            <p:cNvSpPr txBox="1"/>
            <p:nvPr/>
          </p:nvSpPr>
          <p:spPr>
            <a:xfrm>
              <a:off x="1000232" y="4419471"/>
              <a:ext cx="490291" cy="369504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dirty="0">
                  <a:solidFill>
                    <a:schemeClr val="bg1"/>
                  </a:solidFill>
                  <a:latin typeface="Impact" pitchFamily="34" charset="0"/>
                  <a:ea typeface="Arial Unicode MS" pitchFamily="34" charset="-122"/>
                  <a:cs typeface="Arial Unicode MS" pitchFamily="34" charset="-122"/>
                </a:rPr>
                <a:t>07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64524" name="矩形 22"/>
          <p:cNvSpPr>
            <a:spLocks noChangeArrowheads="1"/>
          </p:cNvSpPr>
          <p:nvPr/>
        </p:nvSpPr>
        <p:spPr bwMode="auto">
          <a:xfrm>
            <a:off x="828675" y="4986338"/>
            <a:ext cx="107061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40000"/>
              </a:lnSpc>
              <a:spcBef>
                <a:spcPts val="1200"/>
              </a:spcBef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主要引用了省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纲要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的有关数据及进行推算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矩形 2"/>
          <p:cNvSpPr>
            <a:spLocks noChangeArrowheads="1"/>
          </p:cNvSpPr>
          <p:nvPr/>
        </p:nvSpPr>
        <p:spPr bwMode="auto">
          <a:xfrm>
            <a:off x="0" y="309563"/>
            <a:ext cx="12192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latin typeface="微软雅黑" pitchFamily="34" charset="-122"/>
                <a:ea typeface="微软雅黑" pitchFamily="34" charset="-122"/>
              </a:rPr>
              <a:t>起草过程</a:t>
            </a:r>
            <a:endParaRPr lang="zh-CN" altLang="en-US" sz="4000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0" y="1066800"/>
            <a:ext cx="12239625" cy="0"/>
          </a:xfrm>
          <a:prstGeom prst="line">
            <a:avLst/>
          </a:prstGeom>
          <a:ln>
            <a:solidFill>
              <a:srgbClr val="E74C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540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34" name="椭圆 33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右箭头 34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5541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37" name="椭圆 36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" name="右箭头 37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5542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543" name="矩形 7"/>
          <p:cNvSpPr>
            <a:spLocks noChangeArrowheads="1"/>
          </p:cNvSpPr>
          <p:nvPr/>
        </p:nvSpPr>
        <p:spPr bwMode="auto">
          <a:xfrm>
            <a:off x="1117600" y="1555750"/>
            <a:ext cx="41862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加强组织领导，成立编制机构</a:t>
            </a:r>
            <a:endParaRPr lang="zh-CN" altLang="en-US" sz="24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544" name="矩形 8"/>
          <p:cNvSpPr>
            <a:spLocks noChangeArrowheads="1"/>
          </p:cNvSpPr>
          <p:nvPr/>
        </p:nvSpPr>
        <p:spPr bwMode="auto">
          <a:xfrm>
            <a:off x="1117600" y="2065338"/>
            <a:ext cx="10496550" cy="263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1800"/>
              </a:spcBef>
              <a:buFont typeface="Wingdings" pitchFamily="2" charset="2"/>
              <a:buChar char="q"/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被列为省重点专项规划，厅高度重视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1800"/>
              </a:spcBef>
              <a:buFont typeface="Wingdings" pitchFamily="2" charset="2"/>
              <a:buChar char="q"/>
            </a:pP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14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年底成立由厅长任组长领导小组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1800"/>
              </a:spcBef>
              <a:buFont typeface="Wingdings" pitchFamily="2" charset="2"/>
              <a:buChar char="q"/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组织厅内力量及借助省农科院、省咨询委等有关专家团队力量成立起草组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1800"/>
              </a:spcBef>
              <a:buFont typeface="Wingdings" pitchFamily="2" charset="2"/>
              <a:buChar char="q"/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省政协及省发改委领导专门来我厅指导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47"/>
          <p:cNvSpPr txBox="1"/>
          <p:nvPr/>
        </p:nvSpPr>
        <p:spPr>
          <a:xfrm>
            <a:off x="604838" y="1581150"/>
            <a:ext cx="522287" cy="36988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dirty="0">
                <a:solidFill>
                  <a:schemeClr val="bg1"/>
                </a:solidFill>
                <a:latin typeface="Impact" pitchFamily="34" charset="0"/>
                <a:ea typeface="Arial Unicode MS" pitchFamily="34" charset="-122"/>
                <a:cs typeface="Arial Unicode MS" pitchFamily="34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Impact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矩形 2"/>
          <p:cNvSpPr>
            <a:spLocks noChangeArrowheads="1"/>
          </p:cNvSpPr>
          <p:nvPr/>
        </p:nvSpPr>
        <p:spPr bwMode="auto">
          <a:xfrm>
            <a:off x="0" y="309563"/>
            <a:ext cx="12192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latin typeface="微软雅黑" pitchFamily="34" charset="-122"/>
                <a:ea typeface="微软雅黑" pitchFamily="34" charset="-122"/>
              </a:rPr>
              <a:t>起草过程</a:t>
            </a:r>
            <a:endParaRPr lang="zh-CN" altLang="en-US" sz="4000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0" y="1066800"/>
            <a:ext cx="12239625" cy="0"/>
          </a:xfrm>
          <a:prstGeom prst="line">
            <a:avLst/>
          </a:prstGeom>
          <a:ln>
            <a:solidFill>
              <a:srgbClr val="E74C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564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34" name="椭圆 33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右箭头 34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6565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37" name="椭圆 36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" name="右箭头 37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6566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61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567" name="矩形 7"/>
          <p:cNvSpPr>
            <a:spLocks noChangeArrowheads="1"/>
          </p:cNvSpPr>
          <p:nvPr/>
        </p:nvSpPr>
        <p:spPr bwMode="auto">
          <a:xfrm>
            <a:off x="1117600" y="1555750"/>
            <a:ext cx="41862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制定编制方案，明确任务要求</a:t>
            </a:r>
            <a:endParaRPr lang="zh-CN" altLang="en-US" sz="24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568" name="矩形 8"/>
          <p:cNvSpPr>
            <a:spLocks noChangeArrowheads="1"/>
          </p:cNvSpPr>
          <p:nvPr/>
        </p:nvSpPr>
        <p:spPr bwMode="auto">
          <a:xfrm>
            <a:off x="1117600" y="2120900"/>
            <a:ext cx="5268913" cy="258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18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去年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月印发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规划编制方案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》</a:t>
            </a:r>
            <a:endParaRPr lang="en-US" altLang="zh-CN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18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确定“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1+6”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编制目录，即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个总体规划和畜牧业、生态循环农业、信息化、农机化、农产品质量安全、现代种业等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个专项规划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18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部署“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5+15”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调研课题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47"/>
          <p:cNvSpPr txBox="1"/>
          <p:nvPr/>
        </p:nvSpPr>
        <p:spPr>
          <a:xfrm>
            <a:off x="604838" y="1581150"/>
            <a:ext cx="522287" cy="36988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dirty="0">
                <a:solidFill>
                  <a:schemeClr val="bg1"/>
                </a:solidFill>
                <a:latin typeface="Impact" pitchFamily="34" charset="0"/>
                <a:ea typeface="Arial Unicode MS" pitchFamily="34" charset="-122"/>
                <a:cs typeface="Arial Unicode MS" pitchFamily="34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Impact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1"/>
          <a:srcRect l="4242" t="2928" r="4989" b="3020"/>
          <a:stretch>
            <a:fillRect/>
          </a:stretch>
        </p:blipFill>
        <p:spPr bwMode="auto">
          <a:xfrm>
            <a:off x="7505700" y="1392238"/>
            <a:ext cx="3194050" cy="4741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矩形 2"/>
          <p:cNvSpPr>
            <a:spLocks noChangeArrowheads="1"/>
          </p:cNvSpPr>
          <p:nvPr/>
        </p:nvSpPr>
        <p:spPr bwMode="auto">
          <a:xfrm>
            <a:off x="0" y="309563"/>
            <a:ext cx="12192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latin typeface="微软雅黑" pitchFamily="34" charset="-122"/>
                <a:ea typeface="微软雅黑" pitchFamily="34" charset="-122"/>
              </a:rPr>
              <a:t>起草过程</a:t>
            </a:r>
            <a:endParaRPr lang="zh-CN" altLang="en-US" sz="4000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0" y="1066800"/>
            <a:ext cx="12239625" cy="0"/>
          </a:xfrm>
          <a:prstGeom prst="line">
            <a:avLst/>
          </a:prstGeom>
          <a:ln>
            <a:solidFill>
              <a:srgbClr val="E74C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588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34" name="椭圆 33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右箭头 34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7589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37" name="椭圆 36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" name="右箭头 37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7590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62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591" name="矩形 7"/>
          <p:cNvSpPr>
            <a:spLocks noChangeArrowheads="1"/>
          </p:cNvSpPr>
          <p:nvPr/>
        </p:nvSpPr>
        <p:spPr bwMode="auto">
          <a:xfrm>
            <a:off x="1117600" y="1555750"/>
            <a:ext cx="41862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着力规划起草，深入组织研讨</a:t>
            </a:r>
            <a:endParaRPr lang="zh-CN" altLang="en-US" sz="24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592" name="矩形 8"/>
          <p:cNvSpPr>
            <a:spLocks noChangeArrowheads="1"/>
          </p:cNvSpPr>
          <p:nvPr/>
        </p:nvSpPr>
        <p:spPr bwMode="auto">
          <a:xfrm>
            <a:off x="1117600" y="2079625"/>
            <a:ext cx="4710113" cy="327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18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去年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月确定编写提纲、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月提出基本框架、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月形成规划的初稿，今年初形成规划第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稿，南北片会议后形成第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稿（送审稿）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18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召开各类座谈会、研讨会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余次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18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厅主要领导专题召开研商会、汇报会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次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18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全厅处级干部读书会专门组织全厅大讨论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47"/>
          <p:cNvSpPr txBox="1"/>
          <p:nvPr/>
        </p:nvSpPr>
        <p:spPr>
          <a:xfrm>
            <a:off x="604838" y="1581150"/>
            <a:ext cx="522287" cy="36988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dirty="0">
                <a:solidFill>
                  <a:schemeClr val="bg1"/>
                </a:solidFill>
                <a:latin typeface="Impact" pitchFamily="34" charset="0"/>
                <a:ea typeface="Arial Unicode MS" pitchFamily="34" charset="-122"/>
                <a:cs typeface="Arial Unicode MS" pitchFamily="34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Impact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15" name="图片 3"/>
          <p:cNvPicPr>
            <a:picLocks noChangeAspect="1" noChangeArrowheads="1"/>
          </p:cNvPicPr>
          <p:nvPr/>
        </p:nvPicPr>
        <p:blipFill>
          <a:blip r:embed="rId1"/>
          <a:srcRect l="4236" r="5325"/>
          <a:stretch>
            <a:fillRect/>
          </a:stretch>
        </p:blipFill>
        <p:spPr bwMode="auto">
          <a:xfrm rot="20715331">
            <a:off x="6394450" y="1460500"/>
            <a:ext cx="2171700" cy="33988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图片 4"/>
          <p:cNvPicPr>
            <a:picLocks noChangeAspect="1" noChangeArrowheads="1"/>
          </p:cNvPicPr>
          <p:nvPr/>
        </p:nvPicPr>
        <p:blipFill>
          <a:blip r:embed="rId2"/>
          <a:srcRect l="4027" r="5144"/>
          <a:stretch>
            <a:fillRect/>
          </a:stretch>
        </p:blipFill>
        <p:spPr bwMode="auto">
          <a:xfrm>
            <a:off x="7935913" y="1296988"/>
            <a:ext cx="2174875" cy="34115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图片 5"/>
          <p:cNvPicPr>
            <a:picLocks noChangeAspect="1" noChangeArrowheads="1"/>
          </p:cNvPicPr>
          <p:nvPr/>
        </p:nvPicPr>
        <p:blipFill>
          <a:blip r:embed="rId3"/>
          <a:srcRect l="5316" t="1548" r="9661"/>
          <a:stretch>
            <a:fillRect/>
          </a:stretch>
        </p:blipFill>
        <p:spPr bwMode="auto">
          <a:xfrm rot="967564">
            <a:off x="9459913" y="1446213"/>
            <a:ext cx="2163762" cy="3413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图片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771388">
            <a:off x="6737350" y="2962275"/>
            <a:ext cx="2244725" cy="3173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图片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23213" y="2825750"/>
            <a:ext cx="2239962" cy="3179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图片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936741">
            <a:off x="9226550" y="2990850"/>
            <a:ext cx="2227263" cy="3155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 bwMode="auto">
          <a:xfrm>
            <a:off x="5964238" y="1433513"/>
            <a:ext cx="5664200" cy="47513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8611" name="矩形 2"/>
          <p:cNvSpPr>
            <a:spLocks noChangeArrowheads="1"/>
          </p:cNvSpPr>
          <p:nvPr/>
        </p:nvSpPr>
        <p:spPr bwMode="auto">
          <a:xfrm>
            <a:off x="0" y="309563"/>
            <a:ext cx="12192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latin typeface="微软雅黑" pitchFamily="34" charset="-122"/>
                <a:ea typeface="微软雅黑" pitchFamily="34" charset="-122"/>
              </a:rPr>
              <a:t>起草过程</a:t>
            </a:r>
            <a:endParaRPr lang="zh-CN" altLang="en-US" sz="4000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0" y="1066800"/>
            <a:ext cx="12239625" cy="0"/>
          </a:xfrm>
          <a:prstGeom prst="line">
            <a:avLst/>
          </a:prstGeom>
          <a:ln>
            <a:solidFill>
              <a:srgbClr val="E74C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613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34" name="椭圆 33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右箭头 34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8614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37" name="椭圆 36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" name="右箭头 37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8615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63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616" name="矩形 7"/>
          <p:cNvSpPr>
            <a:spLocks noChangeArrowheads="1"/>
          </p:cNvSpPr>
          <p:nvPr/>
        </p:nvSpPr>
        <p:spPr bwMode="auto">
          <a:xfrm>
            <a:off x="1117600" y="1555750"/>
            <a:ext cx="41862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做好相关衔接，广泛征求意见</a:t>
            </a:r>
            <a:endParaRPr lang="zh-CN" altLang="en-US" sz="2400" b="1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617" name="矩形 8"/>
          <p:cNvSpPr>
            <a:spLocks noChangeArrowheads="1"/>
          </p:cNvSpPr>
          <p:nvPr/>
        </p:nvSpPr>
        <p:spPr bwMode="auto">
          <a:xfrm>
            <a:off x="1117600" y="2038350"/>
            <a:ext cx="4164013" cy="346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1200"/>
              </a:spcBef>
              <a:buFont typeface="Wingdings" pitchFamily="2" charset="2"/>
              <a:buChar char="q"/>
            </a:pP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次向农业部汇报，多次到省发改委沟通，与广东、上海、江苏等作交流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12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召开各市计财处长规划座谈会、厅首席专家规划咨询会，农业工作会议上征求意见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12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分南北两片征求各市及部分县意见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1200"/>
              </a:spcBef>
              <a:buFont typeface="Wingdings" pitchFamily="2" charset="2"/>
              <a:buChar char="q"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征求了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个省级有关部门征求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47"/>
          <p:cNvSpPr txBox="1"/>
          <p:nvPr/>
        </p:nvSpPr>
        <p:spPr>
          <a:xfrm>
            <a:off x="604838" y="1581150"/>
            <a:ext cx="522287" cy="36988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dirty="0">
                <a:solidFill>
                  <a:schemeClr val="bg1"/>
                </a:solidFill>
                <a:latin typeface="Impact" pitchFamily="34" charset="0"/>
                <a:ea typeface="Arial Unicode MS" pitchFamily="34" charset="-122"/>
                <a:cs typeface="Arial Unicode MS" pitchFamily="34" charset="-122"/>
              </a:rPr>
              <a:t>04</a:t>
            </a:r>
            <a:endParaRPr lang="zh-CN" altLang="en-US" dirty="0">
              <a:solidFill>
                <a:schemeClr val="bg1"/>
              </a:solidFill>
              <a:latin typeface="Impact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21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475413" y="1430338"/>
            <a:ext cx="5138737" cy="2320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50013" y="3830638"/>
            <a:ext cx="5164137" cy="2343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8621" name="矩形 23"/>
          <p:cNvSpPr>
            <a:spLocks noChangeArrowheads="1"/>
          </p:cNvSpPr>
          <p:nvPr/>
        </p:nvSpPr>
        <p:spPr bwMode="auto">
          <a:xfrm>
            <a:off x="6005513" y="1893888"/>
            <a:ext cx="5461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北片会议</a:t>
            </a:r>
            <a:endParaRPr lang="zh-CN" altLang="en-US">
              <a:solidFill>
                <a:schemeClr val="bg1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68622" name="矩形 24"/>
          <p:cNvSpPr>
            <a:spLocks noChangeArrowheads="1"/>
          </p:cNvSpPr>
          <p:nvPr/>
        </p:nvSpPr>
        <p:spPr bwMode="auto">
          <a:xfrm>
            <a:off x="5994400" y="4270375"/>
            <a:ext cx="5445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南片会议</a:t>
            </a:r>
            <a:endParaRPr lang="zh-CN" altLang="en-US">
              <a:solidFill>
                <a:schemeClr val="bg1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矩形 2"/>
          <p:cNvSpPr>
            <a:spLocks noChangeArrowheads="1"/>
          </p:cNvSpPr>
          <p:nvPr/>
        </p:nvSpPr>
        <p:spPr bwMode="auto">
          <a:xfrm>
            <a:off x="0" y="309563"/>
            <a:ext cx="12192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latin typeface="微软雅黑" pitchFamily="34" charset="-122"/>
                <a:ea typeface="微软雅黑" pitchFamily="34" charset="-122"/>
              </a:rPr>
              <a:t>起草过程</a:t>
            </a:r>
            <a:endParaRPr lang="zh-CN" altLang="en-US" sz="4000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0" y="1066800"/>
            <a:ext cx="12239625" cy="0"/>
          </a:xfrm>
          <a:prstGeom prst="line">
            <a:avLst/>
          </a:prstGeom>
          <a:ln>
            <a:solidFill>
              <a:srgbClr val="E74C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636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34" name="椭圆 33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右箭头 34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9637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37" name="椭圆 36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" name="右箭头 37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9638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64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639" name="矩形 8"/>
          <p:cNvSpPr>
            <a:spLocks noChangeArrowheads="1"/>
          </p:cNvSpPr>
          <p:nvPr/>
        </p:nvSpPr>
        <p:spPr bwMode="auto">
          <a:xfrm>
            <a:off x="1117600" y="2052638"/>
            <a:ext cx="10401300" cy="326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1800"/>
              </a:spcBef>
              <a:buFont typeface="Wingdings" pitchFamily="2" charset="2"/>
              <a:buChar char="q"/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注重中央和省委省政府建议和纲要等贯彻。体现好五大发展理念、绿水青山就是金山银山、“干在实处永无止境，走在前列要谋新篇”、农业供给侧改革及融合发展等新要求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1800"/>
              </a:spcBef>
              <a:buFont typeface="Wingdings" pitchFamily="2" charset="2"/>
              <a:buChar char="q"/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注重与“十二五”规划的接轨，赋予新内涵。提出 “双高”农业强省总目标，“一区一镇”平台建设新任务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1800"/>
              </a:spcBef>
              <a:buFont typeface="Wingdings" pitchFamily="2" charset="2"/>
              <a:buChar char="q"/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注重对新状态下发展蓝图整体描绘，按目标导向和问题导向提出整体解决方案。确定了</a:t>
            </a: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项重点任务，</a:t>
            </a: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大重点工程和配套项目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53"/>
          <p:cNvGrpSpPr/>
          <p:nvPr/>
        </p:nvGrpSpPr>
        <p:grpSpPr>
          <a:xfrm>
            <a:off x="1119117" y="1389859"/>
            <a:ext cx="2825086" cy="540000"/>
            <a:chOff x="-243089" y="284389"/>
            <a:chExt cx="1935364" cy="426373"/>
          </a:xfrm>
          <a:solidFill>
            <a:schemeClr val="tx1"/>
          </a:solidFill>
        </p:grpSpPr>
        <p:sp>
          <p:nvSpPr>
            <p:cNvPr id="20" name="矩形 19"/>
            <p:cNvSpPr/>
            <p:nvPr/>
          </p:nvSpPr>
          <p:spPr>
            <a:xfrm>
              <a:off x="-243089" y="284389"/>
              <a:ext cx="1754389" cy="426373"/>
            </a:xfrm>
            <a:prstGeom prst="rect">
              <a:avLst/>
            </a:prstGeom>
            <a:solidFill>
              <a:srgbClr val="E74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建议稿主要考虑</a:t>
              </a:r>
              <a:endParaRPr lang="zh-CN" altLang="en-US" sz="24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577975" y="284389"/>
              <a:ext cx="114300" cy="426373"/>
            </a:xfrm>
            <a:prstGeom prst="rect">
              <a:avLst/>
            </a:prstGeom>
            <a:solidFill>
              <a:srgbClr val="E74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矩形 2"/>
          <p:cNvSpPr>
            <a:spLocks noChangeArrowheads="1"/>
          </p:cNvSpPr>
          <p:nvPr/>
        </p:nvSpPr>
        <p:spPr bwMode="auto">
          <a:xfrm>
            <a:off x="0" y="309563"/>
            <a:ext cx="12192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latin typeface="微软雅黑" pitchFamily="34" charset="-122"/>
                <a:ea typeface="微软雅黑" pitchFamily="34" charset="-122"/>
              </a:rPr>
              <a:t>起草过程</a:t>
            </a:r>
            <a:endParaRPr lang="zh-CN" altLang="en-US" sz="4000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0" y="1066800"/>
            <a:ext cx="12239625" cy="0"/>
          </a:xfrm>
          <a:prstGeom prst="line">
            <a:avLst/>
          </a:prstGeom>
          <a:ln>
            <a:solidFill>
              <a:srgbClr val="E74C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660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34" name="椭圆 33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右箭头 34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70661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37" name="椭圆 36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" name="右箭头 37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70662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65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8"/>
          <p:cNvSpPr>
            <a:spLocks noChangeArrowheads="1"/>
          </p:cNvSpPr>
          <p:nvPr/>
        </p:nvSpPr>
        <p:spPr bwMode="auto">
          <a:xfrm>
            <a:off x="1117600" y="2106613"/>
            <a:ext cx="11074400" cy="3786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1200"/>
              </a:spcBef>
              <a:buFont typeface="Wingdings" pitchFamily="2" charset="2"/>
              <a:buChar char="q"/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注重重点方向的把握，共</a:t>
            </a: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个方面：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  <a:p>
            <a:pPr marL="532130" indent="-259080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目标设定上，牢牢盯住 “双高”农业强省和率先基本实现农业现代化两大目标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  <a:p>
            <a:pPr marL="532130" indent="-259080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路径选择上，着力推进全国现代生态循环农业试点省和农产品质量安全示范省“两省”建设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  <a:p>
            <a:pPr marL="532130" indent="-259080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重点布局上，紧紧抓住稳定粮食生产和推进农业全产业链两大关键点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  <a:p>
            <a:pPr marL="532130" indent="-259080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平台搭建上，启动“一区一镇”新平台，打造“两区”升级版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  <a:p>
            <a:pPr marL="532130" indent="-259080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手段措施上，牢牢抓住培育壮大新型主体和机器换人、设施增地两大增长极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  <a:p>
            <a:pPr marL="532130" indent="-259080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发展动力上，坚持改革创新与科技创新双轮驱动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  <a:p>
            <a:pPr marL="532130" indent="-259080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在发展保障上，强化制度体系和队伍能力建设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53"/>
          <p:cNvGrpSpPr/>
          <p:nvPr/>
        </p:nvGrpSpPr>
        <p:grpSpPr>
          <a:xfrm>
            <a:off x="1119117" y="1389859"/>
            <a:ext cx="2825086" cy="540000"/>
            <a:chOff x="-243089" y="284389"/>
            <a:chExt cx="1935364" cy="426373"/>
          </a:xfrm>
          <a:solidFill>
            <a:schemeClr val="tx1"/>
          </a:solidFill>
        </p:grpSpPr>
        <p:sp>
          <p:nvSpPr>
            <p:cNvPr id="20" name="矩形 19"/>
            <p:cNvSpPr/>
            <p:nvPr/>
          </p:nvSpPr>
          <p:spPr>
            <a:xfrm>
              <a:off x="-243089" y="284389"/>
              <a:ext cx="1754389" cy="426373"/>
            </a:xfrm>
            <a:prstGeom prst="rect">
              <a:avLst/>
            </a:prstGeom>
            <a:solidFill>
              <a:srgbClr val="E74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建议稿主要考虑</a:t>
              </a:r>
              <a:endParaRPr lang="zh-CN" altLang="en-US" sz="24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577975" y="284389"/>
              <a:ext cx="114300" cy="426373"/>
            </a:xfrm>
            <a:prstGeom prst="rect">
              <a:avLst/>
            </a:prstGeom>
            <a:solidFill>
              <a:srgbClr val="E74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矩形 2"/>
          <p:cNvSpPr>
            <a:spLocks noChangeArrowheads="1"/>
          </p:cNvSpPr>
          <p:nvPr/>
        </p:nvSpPr>
        <p:spPr bwMode="auto">
          <a:xfrm>
            <a:off x="0" y="309563"/>
            <a:ext cx="12192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latin typeface="微软雅黑" pitchFamily="34" charset="-122"/>
                <a:ea typeface="微软雅黑" pitchFamily="34" charset="-122"/>
              </a:rPr>
              <a:t>起草过程</a:t>
            </a:r>
            <a:endParaRPr lang="zh-CN" altLang="en-US" sz="4000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0" y="1066800"/>
            <a:ext cx="12239625" cy="0"/>
          </a:xfrm>
          <a:prstGeom prst="line">
            <a:avLst/>
          </a:prstGeom>
          <a:ln>
            <a:solidFill>
              <a:srgbClr val="E74C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684" name="组合 43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34" name="椭圆 33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右箭头 34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71685" name="组合 64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37" name="椭圆 36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" name="右箭头 37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71686" name="文本框 41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66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687" name="矩形 8"/>
          <p:cNvSpPr>
            <a:spLocks noChangeArrowheads="1"/>
          </p:cNvSpPr>
          <p:nvPr/>
        </p:nvSpPr>
        <p:spPr bwMode="auto">
          <a:xfrm>
            <a:off x="1117600" y="2038350"/>
            <a:ext cx="10018713" cy="432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首次提出“双高”农业强省新目录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首次提出建设“一区一镇”新平台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将农业布局扩大到空间及功能布局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将农业融合发展、多功能开发提升到新高度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明确了发展“互联网</a:t>
            </a: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+”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农业和加快农业“机器换人”新举措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谋划设定了区域性生态循环农业建设新项目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首次将支撑项目纳入五年规划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吸收各方力量参与规划编制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53"/>
          <p:cNvGrpSpPr/>
          <p:nvPr/>
        </p:nvGrpSpPr>
        <p:grpSpPr>
          <a:xfrm>
            <a:off x="1119117" y="1389859"/>
            <a:ext cx="2825086" cy="540000"/>
            <a:chOff x="-243089" y="284389"/>
            <a:chExt cx="1935364" cy="426373"/>
          </a:xfrm>
          <a:solidFill>
            <a:schemeClr val="tx1"/>
          </a:solidFill>
        </p:grpSpPr>
        <p:sp>
          <p:nvSpPr>
            <p:cNvPr id="20" name="矩形 19"/>
            <p:cNvSpPr/>
            <p:nvPr/>
          </p:nvSpPr>
          <p:spPr>
            <a:xfrm>
              <a:off x="-243089" y="284389"/>
              <a:ext cx="1754389" cy="426373"/>
            </a:xfrm>
            <a:prstGeom prst="rect">
              <a:avLst/>
            </a:prstGeom>
            <a:solidFill>
              <a:srgbClr val="E74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创新亮点</a:t>
              </a:r>
              <a:endParaRPr lang="zh-CN" altLang="en-US" sz="24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577975" y="284389"/>
              <a:ext cx="114300" cy="426373"/>
            </a:xfrm>
            <a:prstGeom prst="rect">
              <a:avLst/>
            </a:prstGeom>
            <a:solidFill>
              <a:srgbClr val="E74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3"/>
          <p:cNvGrpSpPr/>
          <p:nvPr/>
        </p:nvGrpSpPr>
        <p:grpSpPr bwMode="auto">
          <a:xfrm>
            <a:off x="0" y="387350"/>
            <a:ext cx="3370263" cy="493713"/>
            <a:chOff x="0" y="619738"/>
            <a:chExt cx="3370216" cy="493479"/>
          </a:xfrm>
        </p:grpSpPr>
        <p:grpSp>
          <p:nvGrpSpPr>
            <p:cNvPr id="3" name="组合 37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21" name="矩形 20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2" name="直角三角形 21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9247" name="文本框 40"/>
            <p:cNvSpPr txBox="1">
              <a:spLocks noChangeArrowheads="1"/>
            </p:cNvSpPr>
            <p:nvPr/>
          </p:nvSpPr>
          <p:spPr bwMode="auto">
            <a:xfrm>
              <a:off x="286599" y="638841"/>
              <a:ext cx="2538449" cy="461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（二）主要经验</a:t>
              </a:r>
              <a:endPara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798513" y="4049713"/>
            <a:ext cx="1917700" cy="7794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微软雅黑" pitchFamily="34" charset="-122"/>
                <a:sym typeface="Arial" pitchFamily="34" charset="0"/>
              </a:rPr>
              <a:t>重要</a:t>
            </a:r>
            <a:endParaRPr lang="en-US" altLang="zh-CN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微软雅黑" pitchFamily="34" charset="-122"/>
              <a:sym typeface="Arial" pitchFamily="34" charset="0"/>
            </a:endParaRPr>
          </a:p>
          <a:p>
            <a:pPr algn="ctr">
              <a:defRPr/>
            </a:pP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微软雅黑" pitchFamily="34" charset="-122"/>
                <a:sym typeface="Arial" pitchFamily="34" charset="0"/>
              </a:rPr>
              <a:t>抓手</a:t>
            </a:r>
            <a:endParaRPr lang="en-US" altLang="zh-CN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19150" y="1824038"/>
            <a:ext cx="1871663" cy="1873250"/>
          </a:xfrm>
          <a:prstGeom prst="ellipse">
            <a:avLst/>
          </a:prstGeom>
          <a:solidFill>
            <a:srgbClr val="E74C2E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779713" y="4035425"/>
            <a:ext cx="2149475" cy="7794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微软雅黑" pitchFamily="34" charset="-122"/>
                <a:sym typeface="Arial" pitchFamily="34" charset="0"/>
              </a:rPr>
              <a:t>根本</a:t>
            </a:r>
            <a:endParaRPr lang="en-US" altLang="zh-CN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微软雅黑" pitchFamily="34" charset="-122"/>
              <a:sym typeface="Arial" pitchFamily="34" charset="0"/>
            </a:endParaRPr>
          </a:p>
          <a:p>
            <a:pPr algn="ctr">
              <a:defRPr/>
            </a:pP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微软雅黑" pitchFamily="34" charset="-122"/>
                <a:sym typeface="Arial" pitchFamily="34" charset="0"/>
              </a:rPr>
              <a:t>途径</a:t>
            </a:r>
            <a:endParaRPr lang="en-US" altLang="zh-CN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2922588" y="1824038"/>
            <a:ext cx="1873250" cy="1873250"/>
          </a:xfrm>
          <a:prstGeom prst="ellipse">
            <a:avLst/>
          </a:prstGeom>
          <a:solidFill>
            <a:srgbClr val="E74C2E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015163" y="4049713"/>
            <a:ext cx="2147887" cy="7794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微软雅黑" pitchFamily="34" charset="-122"/>
                <a:sym typeface="Arial" pitchFamily="34" charset="0"/>
              </a:rPr>
              <a:t>基本</a:t>
            </a:r>
            <a:endParaRPr lang="en-US" altLang="zh-CN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微软雅黑" pitchFamily="34" charset="-122"/>
              <a:sym typeface="Arial" pitchFamily="34" charset="0"/>
            </a:endParaRPr>
          </a:p>
          <a:p>
            <a:pPr algn="ctr">
              <a:defRPr/>
            </a:pP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微软雅黑" pitchFamily="34" charset="-122"/>
                <a:sym typeface="Arial" pitchFamily="34" charset="0"/>
              </a:rPr>
              <a:t>保障</a:t>
            </a:r>
            <a:endParaRPr lang="en-US" altLang="zh-CN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7145338" y="1824038"/>
            <a:ext cx="1871662" cy="1871662"/>
          </a:xfrm>
          <a:prstGeom prst="ellipse">
            <a:avLst/>
          </a:prstGeom>
          <a:solidFill>
            <a:srgbClr val="E74C2E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884738" y="4049713"/>
            <a:ext cx="2147887" cy="7794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微软雅黑" pitchFamily="34" charset="-122"/>
                <a:sym typeface="Arial" pitchFamily="34" charset="0"/>
              </a:rPr>
              <a:t>重要</a:t>
            </a:r>
            <a:endParaRPr lang="en-US" altLang="zh-CN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微软雅黑" pitchFamily="34" charset="-122"/>
              <a:sym typeface="Arial" pitchFamily="34" charset="0"/>
            </a:endParaRPr>
          </a:p>
          <a:p>
            <a:pPr algn="ctr">
              <a:defRPr/>
            </a:pP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微软雅黑" pitchFamily="34" charset="-122"/>
                <a:sym typeface="Arial" pitchFamily="34" charset="0"/>
              </a:rPr>
              <a:t>举措</a:t>
            </a:r>
            <a:endParaRPr lang="en-US" altLang="zh-CN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5027613" y="1824038"/>
            <a:ext cx="1871662" cy="1873250"/>
          </a:xfrm>
          <a:prstGeom prst="ellipse">
            <a:avLst/>
          </a:prstGeom>
          <a:solidFill>
            <a:srgbClr val="E74C2E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9275763" y="1827213"/>
            <a:ext cx="1871662" cy="1871662"/>
          </a:xfrm>
          <a:prstGeom prst="ellipse">
            <a:avLst/>
          </a:prstGeom>
          <a:solidFill>
            <a:srgbClr val="E74C2E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887413" y="2373313"/>
            <a:ext cx="1719262" cy="7794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微软雅黑" pitchFamily="34" charset="-122"/>
                <a:sym typeface="Arial" pitchFamily="34" charset="0"/>
              </a:rPr>
              <a:t>搭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微软雅黑" pitchFamily="34" charset="-122"/>
                <a:sym typeface="Arial" pitchFamily="34" charset="0"/>
              </a:rPr>
              <a:t>平台</a:t>
            </a:r>
            <a:endParaRPr lang="en-US" altLang="zh-CN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2978150" y="2362200"/>
            <a:ext cx="1719263" cy="7794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微软雅黑" pitchFamily="34" charset="-122"/>
                <a:sym typeface="Arial" pitchFamily="34" charset="0"/>
              </a:rPr>
              <a:t>转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微软雅黑" pitchFamily="34" charset="-122"/>
                <a:sym typeface="Arial" pitchFamily="34" charset="0"/>
              </a:rPr>
              <a:t>方式</a:t>
            </a:r>
            <a:endParaRPr lang="en-US" altLang="zh-CN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5092700" y="2362200"/>
            <a:ext cx="1719263" cy="7794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微软雅黑" pitchFamily="34" charset="-122"/>
                <a:sym typeface="Arial" pitchFamily="34" charset="0"/>
              </a:rPr>
              <a:t>拓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微软雅黑" pitchFamily="34" charset="-122"/>
                <a:sym typeface="Arial" pitchFamily="34" charset="0"/>
              </a:rPr>
              <a:t>产业</a:t>
            </a:r>
            <a:endParaRPr lang="en-US" altLang="zh-CN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7221538" y="2362200"/>
            <a:ext cx="1719262" cy="7794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微软雅黑" pitchFamily="34" charset="-122"/>
                <a:sym typeface="Arial" pitchFamily="34" charset="0"/>
              </a:rPr>
              <a:t>优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微软雅黑" pitchFamily="34" charset="-122"/>
                <a:sym typeface="Arial" pitchFamily="34" charset="0"/>
              </a:rPr>
              <a:t>生态</a:t>
            </a:r>
            <a:endParaRPr lang="en-US" altLang="zh-CN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9350375" y="2362200"/>
            <a:ext cx="1720850" cy="7794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微软雅黑" pitchFamily="34" charset="-122"/>
                <a:sym typeface="Arial" pitchFamily="34" charset="0"/>
              </a:rPr>
              <a:t>促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微软雅黑" pitchFamily="34" charset="-122"/>
                <a:sym typeface="Arial" pitchFamily="34" charset="0"/>
              </a:rPr>
              <a:t>改革</a:t>
            </a:r>
            <a:endParaRPr lang="en-US" altLang="zh-CN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9132888" y="4051300"/>
            <a:ext cx="2147887" cy="7794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微软雅黑" pitchFamily="34" charset="-122"/>
                <a:sym typeface="Arial" pitchFamily="34" charset="0"/>
              </a:rPr>
              <a:t>根本</a:t>
            </a:r>
            <a:endParaRPr lang="en-US" altLang="zh-CN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微软雅黑" pitchFamily="34" charset="-122"/>
              <a:sym typeface="Arial" pitchFamily="34" charset="0"/>
            </a:endParaRPr>
          </a:p>
          <a:p>
            <a:pPr algn="ctr">
              <a:defRPr/>
            </a:pP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微软雅黑" pitchFamily="34" charset="-122"/>
                <a:sym typeface="Arial" pitchFamily="34" charset="0"/>
              </a:rPr>
              <a:t>动力</a:t>
            </a:r>
            <a:endParaRPr lang="en-US" altLang="zh-CN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" name="TextBox 26"/>
          <p:cNvSpPr txBox="1"/>
          <p:nvPr/>
        </p:nvSpPr>
        <p:spPr>
          <a:xfrm>
            <a:off x="1415888" y="1439162"/>
            <a:ext cx="561372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400" dirty="0">
                <a:ln>
                  <a:solidFill>
                    <a:srgbClr val="D24726"/>
                  </a:solidFill>
                </a:ln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Arial Black" pitchFamily="34" charset="0"/>
              </a:rPr>
              <a:t>1</a:t>
            </a:r>
            <a:endParaRPr lang="en-US" sz="4400" dirty="0">
              <a:ln>
                <a:solidFill>
                  <a:srgbClr val="D24726"/>
                </a:solidFill>
              </a:ln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24" name="TextBox 26"/>
          <p:cNvSpPr txBox="1"/>
          <p:nvPr/>
        </p:nvSpPr>
        <p:spPr>
          <a:xfrm>
            <a:off x="3601804" y="1427790"/>
            <a:ext cx="561372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400" dirty="0">
                <a:ln>
                  <a:solidFill>
                    <a:srgbClr val="D24726"/>
                  </a:solidFill>
                </a:ln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Arial Black" pitchFamily="34" charset="0"/>
              </a:rPr>
              <a:t>2</a:t>
            </a:r>
            <a:endParaRPr lang="en-US" sz="4400" dirty="0">
              <a:ln>
                <a:solidFill>
                  <a:srgbClr val="D24726"/>
                </a:solidFill>
              </a:ln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5692186" y="1430066"/>
            <a:ext cx="561372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400" dirty="0">
                <a:ln>
                  <a:solidFill>
                    <a:srgbClr val="D24726"/>
                  </a:solidFill>
                </a:ln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Arial Black" pitchFamily="34" charset="0"/>
              </a:rPr>
              <a:t>3</a:t>
            </a:r>
            <a:endParaRPr lang="en-US" sz="4400" dirty="0">
              <a:ln>
                <a:solidFill>
                  <a:srgbClr val="D24726"/>
                </a:solidFill>
              </a:ln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725701" y="1430066"/>
            <a:ext cx="561372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400" dirty="0">
                <a:ln>
                  <a:solidFill>
                    <a:srgbClr val="D24726"/>
                  </a:solidFill>
                </a:ln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Arial Black" pitchFamily="34" charset="0"/>
              </a:rPr>
              <a:t>4</a:t>
            </a:r>
            <a:endParaRPr lang="en-US" sz="4400" dirty="0">
              <a:ln>
                <a:solidFill>
                  <a:srgbClr val="D24726"/>
                </a:solidFill>
              </a:ln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28" name="TextBox 26"/>
          <p:cNvSpPr txBox="1"/>
          <p:nvPr/>
        </p:nvSpPr>
        <p:spPr>
          <a:xfrm>
            <a:off x="9936640" y="1430067"/>
            <a:ext cx="561372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400" dirty="0">
                <a:ln>
                  <a:solidFill>
                    <a:srgbClr val="D24726"/>
                  </a:solidFill>
                </a:ln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Arial Black" pitchFamily="34" charset="0"/>
              </a:rPr>
              <a:t>5</a:t>
            </a:r>
            <a:endParaRPr lang="en-US" sz="4400" dirty="0">
              <a:ln>
                <a:solidFill>
                  <a:srgbClr val="D24726"/>
                </a:solidFill>
              </a:ln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Arial Black" pitchFamily="34" charset="0"/>
            </a:endParaRPr>
          </a:p>
        </p:txBody>
      </p:sp>
      <p:grpSp>
        <p:nvGrpSpPr>
          <p:cNvPr id="9239" name="组合 34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30" name="椭圆 29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右箭头 31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240" name="组合 42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35" name="椭圆 34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" name="右箭头 35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241" name="文本框 45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05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18038" y="2220913"/>
            <a:ext cx="5570537" cy="21240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>
                <a:solidFill>
                  <a:srgbClr val="E74C2E"/>
                </a:solidFill>
                <a:latin typeface="微软雅黑" pitchFamily="34" charset="-122"/>
                <a:ea typeface="微软雅黑" pitchFamily="34" charset="-122"/>
              </a:rPr>
              <a:t>发展机遇及挑战</a:t>
            </a:r>
            <a:endParaRPr lang="en-US" altLang="zh-CN" sz="6000" b="1" dirty="0">
              <a:solidFill>
                <a:srgbClr val="E74C2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发展机遇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面临挑战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43" name="TextBox 4"/>
          <p:cNvSpPr txBox="1">
            <a:spLocks noChangeArrowheads="1"/>
          </p:cNvSpPr>
          <p:nvPr/>
        </p:nvSpPr>
        <p:spPr bwMode="auto">
          <a:xfrm>
            <a:off x="1979613" y="1635125"/>
            <a:ext cx="2652712" cy="275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7300">
                <a:solidFill>
                  <a:srgbClr val="E74C2E"/>
                </a:solidFill>
                <a:latin typeface="Latha" pitchFamily="34" charset="0"/>
              </a:rPr>
              <a:t>[</a:t>
            </a:r>
            <a:r>
              <a:rPr lang="en-US" altLang="zh-CN" sz="17300">
                <a:solidFill>
                  <a:srgbClr val="E74C2E"/>
                </a:solidFill>
                <a:latin typeface="FrankRuehl" pitchFamily="34" charset="-79"/>
                <a:cs typeface="FrankRuehl" pitchFamily="34" charset="-79"/>
              </a:rPr>
              <a:t>2</a:t>
            </a:r>
            <a:r>
              <a:rPr lang="en-US" altLang="zh-CN" sz="17300">
                <a:solidFill>
                  <a:srgbClr val="E74C2E"/>
                </a:solidFill>
                <a:latin typeface="Latha" pitchFamily="34" charset="0"/>
              </a:rPr>
              <a:t>]</a:t>
            </a:r>
            <a:endParaRPr lang="zh-CN" altLang="en-US" sz="17300">
              <a:solidFill>
                <a:srgbClr val="E74C2E"/>
              </a:solidFill>
              <a:latin typeface="Latha" pitchFamily="34" charset="0"/>
            </a:endParaRPr>
          </a:p>
        </p:txBody>
      </p:sp>
      <p:grpSp>
        <p:nvGrpSpPr>
          <p:cNvPr id="10244" name="组合 34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7" name="椭圆 6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右箭头 7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0245" name="组合 42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10" name="椭圆 9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右箭头 10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0246" name="文本框 45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06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3"/>
          <p:cNvGrpSpPr/>
          <p:nvPr/>
        </p:nvGrpSpPr>
        <p:grpSpPr bwMode="auto">
          <a:xfrm>
            <a:off x="0" y="619125"/>
            <a:ext cx="3370263" cy="493713"/>
            <a:chOff x="0" y="619738"/>
            <a:chExt cx="3370216" cy="493479"/>
          </a:xfrm>
        </p:grpSpPr>
        <p:grpSp>
          <p:nvGrpSpPr>
            <p:cNvPr id="3" name="组合 37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39" name="矩形 38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0" name="直角三角形 39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1295" name="文本框 40"/>
            <p:cNvSpPr txBox="1">
              <a:spLocks noChangeArrowheads="1"/>
            </p:cNvSpPr>
            <p:nvPr/>
          </p:nvSpPr>
          <p:spPr bwMode="auto">
            <a:xfrm>
              <a:off x="177418" y="638841"/>
              <a:ext cx="2770456" cy="461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（一）发展机遇</a:t>
              </a:r>
              <a:endPara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267" name="组合 34"/>
          <p:cNvGrpSpPr/>
          <p:nvPr/>
        </p:nvGrpSpPr>
        <p:grpSpPr bwMode="auto">
          <a:xfrm>
            <a:off x="11550650" y="6507163"/>
            <a:ext cx="300038" cy="300037"/>
            <a:chOff x="11550315" y="6496550"/>
            <a:chExt cx="299785" cy="299785"/>
          </a:xfrm>
        </p:grpSpPr>
        <p:sp>
          <p:nvSpPr>
            <p:cNvPr id="36" name="椭圆 3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2" name="右箭头 41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1268" name="组合 42"/>
          <p:cNvGrpSpPr/>
          <p:nvPr/>
        </p:nvGrpSpPr>
        <p:grpSpPr bwMode="auto">
          <a:xfrm flipH="1">
            <a:off x="11055350" y="6507163"/>
            <a:ext cx="300038" cy="300037"/>
            <a:chOff x="11550315" y="6496550"/>
            <a:chExt cx="299785" cy="299785"/>
          </a:xfrm>
        </p:grpSpPr>
        <p:sp>
          <p:nvSpPr>
            <p:cNvPr id="44" name="椭圆 43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5" name="右箭头 44"/>
            <p:cNvSpPr/>
            <p:nvPr/>
          </p:nvSpPr>
          <p:spPr>
            <a:xfrm>
              <a:off x="11640727" y="6556824"/>
              <a:ext cx="144340" cy="168134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1269" name="文本框 45"/>
          <p:cNvSpPr txBox="1">
            <a:spLocks noChangeArrowheads="1"/>
          </p:cNvSpPr>
          <p:nvPr/>
        </p:nvSpPr>
        <p:spPr bwMode="auto">
          <a:xfrm>
            <a:off x="165100" y="6472238"/>
            <a:ext cx="78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07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270" name="组合 4"/>
          <p:cNvGrpSpPr/>
          <p:nvPr/>
        </p:nvGrpSpPr>
        <p:grpSpPr bwMode="auto">
          <a:xfrm>
            <a:off x="1019175" y="1735138"/>
            <a:ext cx="9132888" cy="584200"/>
            <a:chOff x="1292460" y="2157970"/>
            <a:chExt cx="9132965" cy="584051"/>
          </a:xfrm>
        </p:grpSpPr>
        <p:sp>
          <p:nvSpPr>
            <p:cNvPr id="16" name="椭圆 15"/>
            <p:cNvSpPr/>
            <p:nvPr/>
          </p:nvSpPr>
          <p:spPr>
            <a:xfrm>
              <a:off x="1292460" y="2253196"/>
              <a:ext cx="438154" cy="436451"/>
            </a:xfrm>
            <a:prstGeom prst="ellipse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289" name="文本框 22"/>
            <p:cNvSpPr txBox="1">
              <a:spLocks noChangeArrowheads="1"/>
            </p:cNvSpPr>
            <p:nvPr/>
          </p:nvSpPr>
          <p:spPr bwMode="auto">
            <a:xfrm>
              <a:off x="1784662" y="2157970"/>
              <a:ext cx="8640763" cy="584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200" b="1">
                  <a:solidFill>
                    <a:srgbClr val="E74C2E"/>
                  </a:solidFill>
                  <a:latin typeface="微软雅黑" pitchFamily="34" charset="-122"/>
                  <a:ea typeface="微软雅黑" pitchFamily="34" charset="-122"/>
                </a:rPr>
                <a:t>经济新常态</a:t>
              </a:r>
              <a:r>
                <a:rPr lang="zh-CN" altLang="en-US" sz="2400" b="1">
                  <a:latin typeface="微软雅黑" pitchFamily="34" charset="-122"/>
                  <a:ea typeface="微软雅黑" pitchFamily="34" charset="-122"/>
                </a:rPr>
                <a:t>为农业转型发展提供新机遇</a:t>
              </a:r>
              <a:endParaRPr lang="zh-CN" altLang="en-US" sz="2400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27" name="直接连接符 26"/>
          <p:cNvCxnSpPr/>
          <p:nvPr/>
        </p:nvCxnSpPr>
        <p:spPr>
          <a:xfrm>
            <a:off x="1243013" y="2489200"/>
            <a:ext cx="109442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244600" y="2260600"/>
            <a:ext cx="0" cy="2159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273" name="组合 4"/>
          <p:cNvGrpSpPr/>
          <p:nvPr/>
        </p:nvGrpSpPr>
        <p:grpSpPr bwMode="auto">
          <a:xfrm>
            <a:off x="1020763" y="2665413"/>
            <a:ext cx="9132887" cy="584200"/>
            <a:chOff x="1292460" y="2157971"/>
            <a:chExt cx="9132965" cy="584051"/>
          </a:xfrm>
        </p:grpSpPr>
        <p:sp>
          <p:nvSpPr>
            <p:cNvPr id="30" name="椭圆 29"/>
            <p:cNvSpPr/>
            <p:nvPr/>
          </p:nvSpPr>
          <p:spPr>
            <a:xfrm>
              <a:off x="1292460" y="2253197"/>
              <a:ext cx="438154" cy="436451"/>
            </a:xfrm>
            <a:prstGeom prst="ellipse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287" name="文本框 22"/>
            <p:cNvSpPr txBox="1">
              <a:spLocks noChangeArrowheads="1"/>
            </p:cNvSpPr>
            <p:nvPr/>
          </p:nvSpPr>
          <p:spPr bwMode="auto">
            <a:xfrm>
              <a:off x="1784662" y="2157971"/>
              <a:ext cx="8640763" cy="584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200" b="1">
                  <a:solidFill>
                    <a:srgbClr val="E74C2E"/>
                  </a:solidFill>
                  <a:latin typeface="微软雅黑" pitchFamily="34" charset="-122"/>
                  <a:ea typeface="微软雅黑" pitchFamily="34" charset="-122"/>
                </a:rPr>
                <a:t>全面深化改革</a:t>
              </a:r>
              <a:r>
                <a:rPr lang="zh-CN" altLang="en-US" sz="2400" b="1">
                  <a:latin typeface="微软雅黑" pitchFamily="34" charset="-122"/>
                  <a:ea typeface="微软雅黑" pitchFamily="34" charset="-122"/>
                </a:rPr>
                <a:t>为农业创新发展释放新活力</a:t>
              </a:r>
              <a:endParaRPr lang="zh-CN" altLang="en-US" sz="2400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32" name="直接连接符 31"/>
          <p:cNvCxnSpPr/>
          <p:nvPr/>
        </p:nvCxnSpPr>
        <p:spPr>
          <a:xfrm>
            <a:off x="1244600" y="3421063"/>
            <a:ext cx="109442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1247775" y="3190875"/>
            <a:ext cx="0" cy="2159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276" name="组合 4"/>
          <p:cNvGrpSpPr/>
          <p:nvPr/>
        </p:nvGrpSpPr>
        <p:grpSpPr bwMode="auto">
          <a:xfrm>
            <a:off x="1020763" y="3621088"/>
            <a:ext cx="9132887" cy="584200"/>
            <a:chOff x="1292460" y="2157971"/>
            <a:chExt cx="9132965" cy="584051"/>
          </a:xfrm>
        </p:grpSpPr>
        <p:sp>
          <p:nvSpPr>
            <p:cNvPr id="47" name="椭圆 46"/>
            <p:cNvSpPr/>
            <p:nvPr/>
          </p:nvSpPr>
          <p:spPr>
            <a:xfrm>
              <a:off x="1292460" y="2253197"/>
              <a:ext cx="438154" cy="436451"/>
            </a:xfrm>
            <a:prstGeom prst="ellipse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285" name="文本框 22"/>
            <p:cNvSpPr txBox="1">
              <a:spLocks noChangeArrowheads="1"/>
            </p:cNvSpPr>
            <p:nvPr/>
          </p:nvSpPr>
          <p:spPr bwMode="auto">
            <a:xfrm>
              <a:off x="1784662" y="2157971"/>
              <a:ext cx="8640763" cy="584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200" b="1">
                  <a:solidFill>
                    <a:srgbClr val="E74C2E"/>
                  </a:solidFill>
                  <a:latin typeface="微软雅黑" pitchFamily="34" charset="-122"/>
                  <a:ea typeface="微软雅黑" pitchFamily="34" charset="-122"/>
                </a:rPr>
                <a:t>新一轮科技革命</a:t>
              </a:r>
              <a:r>
                <a:rPr lang="zh-CN" altLang="en-US" sz="2400" b="1">
                  <a:latin typeface="微软雅黑" pitchFamily="34" charset="-122"/>
                  <a:ea typeface="微软雅黑" pitchFamily="34" charset="-122"/>
                </a:rPr>
                <a:t>为农业跨越发展注入新动力</a:t>
              </a:r>
              <a:endParaRPr lang="zh-CN" altLang="en-US" sz="2400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49" name="直接连接符 48"/>
          <p:cNvCxnSpPr/>
          <p:nvPr/>
        </p:nvCxnSpPr>
        <p:spPr>
          <a:xfrm>
            <a:off x="1244600" y="4375150"/>
            <a:ext cx="109442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1247775" y="4146550"/>
            <a:ext cx="0" cy="2159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279" name="组合 4"/>
          <p:cNvGrpSpPr/>
          <p:nvPr/>
        </p:nvGrpSpPr>
        <p:grpSpPr bwMode="auto">
          <a:xfrm>
            <a:off x="1023938" y="4551363"/>
            <a:ext cx="9131300" cy="584200"/>
            <a:chOff x="1292460" y="2157968"/>
            <a:chExt cx="9132965" cy="584051"/>
          </a:xfrm>
        </p:grpSpPr>
        <p:sp>
          <p:nvSpPr>
            <p:cNvPr id="52" name="椭圆 51"/>
            <p:cNvSpPr/>
            <p:nvPr/>
          </p:nvSpPr>
          <p:spPr>
            <a:xfrm>
              <a:off x="1292460" y="2253194"/>
              <a:ext cx="438230" cy="436451"/>
            </a:xfrm>
            <a:prstGeom prst="ellipse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283" name="文本框 22"/>
            <p:cNvSpPr txBox="1">
              <a:spLocks noChangeArrowheads="1"/>
            </p:cNvSpPr>
            <p:nvPr/>
          </p:nvSpPr>
          <p:spPr bwMode="auto">
            <a:xfrm>
              <a:off x="1784662" y="2157968"/>
              <a:ext cx="8640763" cy="584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200" b="1">
                  <a:solidFill>
                    <a:srgbClr val="E74C2E"/>
                  </a:solidFill>
                  <a:latin typeface="微软雅黑" pitchFamily="34" charset="-122"/>
                  <a:ea typeface="微软雅黑" pitchFamily="34" charset="-122"/>
                </a:rPr>
                <a:t>需求结构升级</a:t>
              </a:r>
              <a:r>
                <a:rPr lang="zh-CN" altLang="en-US" sz="2400" b="1">
                  <a:latin typeface="微软雅黑" pitchFamily="34" charset="-122"/>
                  <a:ea typeface="微软雅黑" pitchFamily="34" charset="-122"/>
                </a:rPr>
                <a:t>为农业持续发展带来新拉力</a:t>
              </a:r>
              <a:endParaRPr lang="zh-CN" altLang="en-US" sz="2400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1247775" y="5305425"/>
            <a:ext cx="109442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1249363" y="5076825"/>
            <a:ext cx="0" cy="2159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活力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>
            <a:lumMod val="5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11306</Words>
  <Application>WPS 演示</Application>
  <PresentationFormat>自定义</PresentationFormat>
  <Paragraphs>1017</Paragraphs>
  <Slides>67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68" baseType="lpstr">
      <vt:lpstr>Office 主题</vt:lpstr>
      <vt:lpstr>PowerPoint 演示文稿</vt:lpstr>
      <vt:lpstr>规划总体框架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Nee</dc:creator>
  <cp:lastModifiedBy>潘伟琪</cp:lastModifiedBy>
  <cp:revision>214</cp:revision>
  <dcterms:created xsi:type="dcterms:W3CDTF">2013-10-25T14:41:00Z</dcterms:created>
  <dcterms:modified xsi:type="dcterms:W3CDTF">2016-06-08T00:49:40Z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